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48"/>
  </p:notesMasterIdLst>
  <p:sldIdLst>
    <p:sldId id="352" r:id="rId3"/>
    <p:sldId id="321" r:id="rId4"/>
    <p:sldId id="390" r:id="rId5"/>
    <p:sldId id="397" r:id="rId6"/>
    <p:sldId id="408" r:id="rId7"/>
    <p:sldId id="398" r:id="rId8"/>
    <p:sldId id="409" r:id="rId9"/>
    <p:sldId id="317" r:id="rId10"/>
    <p:sldId id="400" r:id="rId11"/>
    <p:sldId id="396" r:id="rId12"/>
    <p:sldId id="394" r:id="rId13"/>
    <p:sldId id="402" r:id="rId14"/>
    <p:sldId id="407" r:id="rId15"/>
    <p:sldId id="401" r:id="rId16"/>
    <p:sldId id="403" r:id="rId17"/>
    <p:sldId id="389" r:id="rId18"/>
    <p:sldId id="404" r:id="rId19"/>
    <p:sldId id="406" r:id="rId20"/>
    <p:sldId id="391" r:id="rId21"/>
    <p:sldId id="405" r:id="rId22"/>
    <p:sldId id="353" r:id="rId23"/>
    <p:sldId id="392" r:id="rId24"/>
    <p:sldId id="318" r:id="rId25"/>
    <p:sldId id="312" r:id="rId26"/>
    <p:sldId id="329" r:id="rId27"/>
    <p:sldId id="345" r:id="rId28"/>
    <p:sldId id="346" r:id="rId29"/>
    <p:sldId id="348" r:id="rId30"/>
    <p:sldId id="331" r:id="rId31"/>
    <p:sldId id="349" r:id="rId32"/>
    <p:sldId id="338" r:id="rId33"/>
    <p:sldId id="316" r:id="rId34"/>
    <p:sldId id="337" r:id="rId35"/>
    <p:sldId id="335" r:id="rId36"/>
    <p:sldId id="313" r:id="rId37"/>
    <p:sldId id="341" r:id="rId38"/>
    <p:sldId id="350" r:id="rId39"/>
    <p:sldId id="351" r:id="rId40"/>
    <p:sldId id="344" r:id="rId41"/>
    <p:sldId id="339" r:id="rId42"/>
    <p:sldId id="325" r:id="rId43"/>
    <p:sldId id="327" r:id="rId44"/>
    <p:sldId id="328" r:id="rId45"/>
    <p:sldId id="322" r:id="rId46"/>
    <p:sldId id="323" r:id="rId4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65C"/>
    <a:srgbClr val="377BB2"/>
    <a:srgbClr val="0070C0"/>
    <a:srgbClr val="2D6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0"/>
    <p:restoredTop sz="94025" autoAdjust="0"/>
  </p:normalViewPr>
  <p:slideViewPr>
    <p:cSldViewPr snapToGrid="0">
      <p:cViewPr>
        <p:scale>
          <a:sx n="132" d="100"/>
          <a:sy n="132" d="100"/>
        </p:scale>
        <p:origin x="-216" y="34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63B2-BAE4-CBBB-4C7C-80E42DBB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ADAE968-D0A5-BBCF-ECCB-13CA1760B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19C55D70-7270-79DF-7A09-42AC2FE91B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7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EF75A-C12A-253B-2F3E-2DB53109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FDD7B2C6-1CA9-9448-4C07-5CECD3C9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448E5F99-ED12-31BC-2254-D27B8767C7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4900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65BA-9779-D57A-B834-91904504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1AB65692-D2F7-5816-54E3-AABD9368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146F495-F273-2D8D-A43B-FBEA718319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59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29BC-AA07-F25D-191C-C5CE66BF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7203E783-7AC6-E50B-4695-1FF62033B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FC4A740-8410-4F4E-E7F4-0EADD611546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15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0B01-6A35-DF72-059C-E164936F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05AC70E6-C9C1-0CE9-DE6D-ED84954AF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3EEEC40-8954-C529-4BF3-82163F2329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52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0F8B-B507-A28B-FFCE-BF0F8739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57A07FB-DEF2-7648-4625-110379791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93A57FF9-375A-3E46-0CB8-DBF27291E3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8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time: 20 minutes (?)</a:t>
            </a:r>
          </a:p>
        </p:txBody>
      </p:sp>
    </p:spTree>
    <p:extLst>
      <p:ext uri="{BB962C8B-B14F-4D97-AF65-F5344CB8AC3E}">
        <p14:creationId xmlns:p14="http://schemas.microsoft.com/office/powerpoint/2010/main" val="183968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250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CD59-A9AF-1FD6-DF2C-B1BDD7E8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D864D8A-5594-3BA7-B555-DFAEA573F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00A4458-CBA5-C6E2-B9AE-3990E930B3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622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D725E-359D-DABC-E55D-0FF509E3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63AB7CB-2252-E9F8-6713-4FAC58B7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BDBD6A6-49F7-BFAF-39AB-C55416246D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900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E10D-39B1-BB72-53FA-5B3E6B19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276F80B-9862-5873-E525-C85E11AAD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D5B031E-28FA-9811-DD8F-4A4EAB7C75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92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70D98-8DA6-1AFE-EB14-6CA098D9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D2ABD6F-4A9D-DC13-0F25-3224B6CB7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E280F3A-CECB-013D-1BBC-958D42602C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224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9531F-708E-A4E2-CEB9-91F1B1D5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375E3ED-BC32-066A-983E-05C81E1F6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1736B4-5B9E-B25C-BA43-ED75FA5B76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279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342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6694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2700-3388-F393-AD9E-0379337D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CD85BF4-63E7-8B55-797F-30F4B36BA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E193F865-1A60-1BF7-5C21-41A6EBD981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77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B15CA-1CC6-B493-6AF6-DEE2D7E0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D533822-DF42-2308-7CFA-88533EC2C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372E0386-AEDE-D252-33EE-0C92C6EE30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225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A19B-7D7C-CCAA-979E-34736D2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04FE797-1B3E-755B-3DAF-A2307FF61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58BAE137-C689-257E-1AA7-E78F3B2348F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146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CC7B-BC25-E638-6B32-ABC58A0D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CE95E55-CF2D-E70B-A6CB-2C3C87B17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52422-5804-BF82-45D5-4B9DBD3F3A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306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93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4A82-CB0A-0E9B-7AF0-CFF29738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271DDA8-F201-970A-65CA-CFEE997CF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D8FA1126-9C04-4B47-95B6-DF85D9EDCF8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9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1DF7F-EBBC-2B05-C51B-0413F838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E86BF472-AB3B-5F24-7B88-74CEACE37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ED249A4-2498-9F44-9D98-3C38F33701A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81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99C9-42E1-4FFD-16F0-220E40EE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E146B0E6-6C85-A374-40B5-5832FFE0E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810AC5F-2FAC-A417-3EDA-A9376EC640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74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41B99-49B6-26D0-2E5A-C39B7E79A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D2858E34-9467-1DBB-10C8-63C7864101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C327AE7F-9610-4A8C-FD54-653A085306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7861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73B2-B803-D874-64FA-CF4CE293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DCC20A0-C06F-1A80-11C5-7A0FDD830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14E9E-A1D7-F20B-0843-5014F2F5A57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8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8384C-AB89-6419-B493-794D3105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620A8754-DD11-A828-73E8-43411386A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1E8B346-1A4E-CE82-1819-BE49E0860A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1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7EC6-D6EF-25B9-1EFA-DAA5626C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47E8EC3-E59C-0807-D85E-29F1A7A43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CC3EA808-2073-BA65-542A-63B8D5D7C0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29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66622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22E51-C6EA-6142-C68A-E31F65A5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92F469-AC62-EC1A-01A7-199D86634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1877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818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;p3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012800" y="2497750"/>
            <a:ext cx="4950001" cy="115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2800" y="3678251"/>
            <a:ext cx="4950001" cy="78480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>
              <a:spcBef>
                <a:spcPts val="0"/>
              </a:spcBef>
              <a:buClrTx/>
              <a:buSzTx/>
              <a:buFontTx/>
              <a:buNone/>
            </a:lvl1pPr>
            <a:lvl2pPr marL="355600" indent="203200">
              <a:spcBef>
                <a:spcPts val="0"/>
              </a:spcBef>
              <a:buClrTx/>
              <a:buSzTx/>
              <a:buFontTx/>
              <a:buNone/>
            </a:lvl2pPr>
            <a:lvl3pPr marL="355600" indent="660400">
              <a:spcBef>
                <a:spcPts val="0"/>
              </a:spcBef>
              <a:buClrTx/>
              <a:buSzTx/>
              <a:buFontTx/>
              <a:buNone/>
            </a:lvl3pPr>
            <a:lvl4pPr marL="355600" indent="1117600">
              <a:spcBef>
                <a:spcPts val="0"/>
              </a:spcBef>
              <a:buClrTx/>
              <a:buSzTx/>
              <a:buFontTx/>
              <a:buNone/>
            </a:lvl4pPr>
            <a:lvl5pPr marL="355600" indent="1574800">
              <a:spcBef>
                <a:spcPts val="0"/>
              </a:spcBef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894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701254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225839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43551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5191719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4154922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4215429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288876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5953659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31729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  <p:sldLayoutId id="2147483659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80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45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hyperlink" Target="https://openclipart.org/detail/213911/heart-pitiful-by-feraliminal-21391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an_example_pypi_project/sphinx.html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257/" TargetMode="External"/><Relationship Id="rId2" Type="http://schemas.openxmlformats.org/officeDocument/2006/relationships/hyperlink" Target="https://peps.python.org/pep-0008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deviantart.com/qtoons/art/Dizzy-2-Animation-GIF-820484193" TargetMode="External"/><Relationship Id="rId5" Type="http://schemas.openxmlformats.org/officeDocument/2006/relationships/hyperlink" Target="https://sphinxcontrib-napoleon.readthedocs.io/en/latest/example_numpy.html" TargetMode="External"/><Relationship Id="rId4" Type="http://schemas.openxmlformats.org/officeDocument/2006/relationships/hyperlink" Target="https://peps.python.org/pep-0484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6277-C6DD-8C18-1240-66A9A17F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AC014-5FBF-F3A6-8828-6173CFF69CC5}"/>
              </a:ext>
            </a:extLst>
          </p:cNvPr>
          <p:cNvSpPr txBox="1">
            <a:spLocks/>
          </p:cNvSpPr>
          <p:nvPr/>
        </p:nvSpPr>
        <p:spPr>
          <a:xfrm>
            <a:off x="869152" y="0"/>
            <a:ext cx="1785996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t">
            <a:normAutofit fontScale="9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t>Outline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D54B19-0E38-96CC-3657-C0B5C7C1FD07}"/>
              </a:ext>
            </a:extLst>
          </p:cNvPr>
          <p:cNvSpPr txBox="1">
            <a:spLocks/>
          </p:cNvSpPr>
          <p:nvPr/>
        </p:nvSpPr>
        <p:spPr>
          <a:xfrm>
            <a:off x="869151" y="845032"/>
            <a:ext cx="7707721" cy="3753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▪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174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○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Local importing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 review and best practices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Packages and editable installations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 avoid importing errors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Repo structure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 organize folders and files in a standardized way</a:t>
            </a:r>
          </a:p>
          <a:p>
            <a:pPr marL="342900" lvl="0" indent="-342900" hangingPunct="1">
              <a:buFont typeface="+mj-lt"/>
              <a:buAutoNum type="arabicPeriod"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sym typeface="Avenir Heavy"/>
              </a:rPr>
              <a:t>Accessibility</a:t>
            </a:r>
          </a:p>
          <a:p>
            <a:pPr marL="457188" lvl="1" indent="0" hangingPunct="1">
              <a:buNone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 make code more readable, understandable and usable</a:t>
            </a:r>
            <a:endParaRPr lang="en-US" dirty="0">
              <a:solidFill>
                <a:srgbClr val="57A7B5"/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Environments</a:t>
            </a:r>
          </a:p>
          <a:p>
            <a:pPr marL="742938" lvl="1" indent="-285750" hangingPunct="1">
              <a:buFont typeface="Wingdings" pitchFamily="2" charset="2"/>
              <a:buChar char="à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avoid and alleviate package installation problems</a:t>
            </a:r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B64E4C7-3734-A9D2-3F03-472C2B13375F}"/>
              </a:ext>
            </a:extLst>
          </p:cNvPr>
          <p:cNvSpPr/>
          <p:nvPr/>
        </p:nvSpPr>
        <p:spPr>
          <a:xfrm rot="9576828">
            <a:off x="2474131" y="2355924"/>
            <a:ext cx="573137" cy="431647"/>
          </a:xfrm>
          <a:prstGeom prst="rightArrow">
            <a:avLst>
              <a:gd name="adj1" fmla="val 28570"/>
              <a:gd name="adj2" fmla="val 50000"/>
            </a:avLst>
          </a:prstGeom>
          <a:solidFill>
            <a:srgbClr val="2D6391"/>
          </a:solidFill>
          <a:ln w="25400" cap="flat">
            <a:solidFill>
              <a:srgbClr val="2D639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2" name="Picture 2" descr="Parks And Recreation Wow GIF by PeacockTV">
            <a:extLst>
              <a:ext uri="{FF2B5EF4-FFF2-40B4-BE49-F238E27FC236}">
                <a16:creationId xmlns:a16="http://schemas.microsoft.com/office/drawing/2014/main" id="{0FA19E1B-5E67-0237-8441-35C05AB7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13" y="456186"/>
            <a:ext cx="3178526" cy="17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71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72A-B8B2-729B-EBBB-154A0D1C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33F4B077-70E4-F72F-9D4A-96E7A5C11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5194767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en-US" dirty="0"/>
              <a:t>Code smells #4, #5, #6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2C8EBD8E-0E7E-FF48-200D-242FB6D1BB4B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/>
              <a:t>Single </a:t>
            </a:r>
            <a:r>
              <a:rPr lang="de-DE" sz="1800" b="1" dirty="0" err="1"/>
              <a:t>responsibility</a:t>
            </a:r>
            <a:r>
              <a:rPr lang="de-DE" sz="1800" b="1" dirty="0"/>
              <a:t> </a:t>
            </a:r>
            <a:r>
              <a:rPr lang="de-DE" sz="1800" b="1" dirty="0" err="1"/>
              <a:t>principle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/>
              <a:t>a </a:t>
            </a:r>
            <a:r>
              <a:rPr lang="de-DE" sz="1800" dirty="0" err="1"/>
              <a:t>function</a:t>
            </a:r>
            <a:r>
              <a:rPr lang="de-DE" sz="1800" dirty="0"/>
              <a:t>/variable/… </a:t>
            </a:r>
            <a:r>
              <a:rPr lang="de-DE" sz="1800" dirty="0" err="1"/>
              <a:t>should</a:t>
            </a:r>
            <a:r>
              <a:rPr lang="de-DE" sz="1800" dirty="0"/>
              <a:t> do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and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endParaRPr lang="de-DE" sz="1800" baseline="30000" dirty="0"/>
          </a:p>
          <a:p>
            <a:pPr marL="101599" indent="0">
              <a:buNone/>
            </a:pPr>
            <a:endParaRPr lang="de-DE" sz="1800" dirty="0"/>
          </a:p>
          <a:p>
            <a:pPr marL="101599" indent="0">
              <a:buNone/>
            </a:pPr>
            <a:r>
              <a:rPr lang="de-DE" sz="1800" b="1" dirty="0"/>
              <a:t>DRY – </a:t>
            </a:r>
            <a:r>
              <a:rPr lang="de-DE" sz="1800" b="1" dirty="0" err="1"/>
              <a:t>don‘t</a:t>
            </a:r>
            <a:r>
              <a:rPr lang="de-DE" sz="1800" b="1" dirty="0"/>
              <a:t> </a:t>
            </a:r>
            <a:r>
              <a:rPr lang="de-DE" sz="1800" b="1" dirty="0" err="1"/>
              <a:t>repeat</a:t>
            </a:r>
            <a:r>
              <a:rPr lang="de-DE" sz="1800" b="1" dirty="0"/>
              <a:t> </a:t>
            </a:r>
            <a:r>
              <a:rPr lang="de-DE" sz="1800" b="1" dirty="0" err="1"/>
              <a:t>yourself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duplicating</a:t>
            </a:r>
            <a:r>
              <a:rPr lang="de-DE" sz="1800" dirty="0"/>
              <a:t> code, </a:t>
            </a:r>
            <a:r>
              <a:rPr lang="de-DE" sz="1800" dirty="0" err="1"/>
              <a:t>think</a:t>
            </a:r>
            <a:r>
              <a:rPr lang="de-DE" sz="1800" dirty="0"/>
              <a:t>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/>
              <a:t>taking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part</a:t>
            </a:r>
            <a:r>
              <a:rPr lang="de-DE" sz="1800" dirty="0"/>
              <a:t> and </a:t>
            </a:r>
            <a:r>
              <a:rPr lang="de-DE" sz="1800" dirty="0" err="1"/>
              <a:t>putting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a separate </a:t>
            </a:r>
            <a:r>
              <a:rPr lang="de-DE" sz="1800" dirty="0" err="1"/>
              <a:t>function</a:t>
            </a:r>
            <a:r>
              <a:rPr lang="de-DE" sz="1800" dirty="0"/>
              <a:t>/</a:t>
            </a:r>
            <a:r>
              <a:rPr lang="de-DE" sz="1800" dirty="0" err="1"/>
              <a:t>class</a:t>
            </a:r>
            <a:r>
              <a:rPr lang="de-DE" sz="1800" dirty="0"/>
              <a:t>/…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 typeface="Wingdings" pitchFamily="2" charset="2"/>
              <a:buChar char="à"/>
            </a:pPr>
            <a:r>
              <a:rPr lang="de-DE" sz="1800" dirty="0" err="1">
                <a:sym typeface="Wingdings" pitchFamily="2" charset="2"/>
              </a:rPr>
              <a:t>Discuss</a:t>
            </a:r>
            <a:r>
              <a:rPr lang="de-DE" sz="1800" dirty="0">
                <a:sym typeface="Wingdings" pitchFamily="2" charset="2"/>
              </a:rPr>
              <a:t>: </a:t>
            </a:r>
            <a:r>
              <a:rPr lang="de-DE" sz="1800" dirty="0" err="1"/>
              <a:t>Where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 in </a:t>
            </a:r>
            <a:r>
              <a:rPr lang="de-DE" sz="1800" dirty="0" err="1"/>
              <a:t>make_pizzas.py</a:t>
            </a:r>
            <a:r>
              <a:rPr lang="de-DE" sz="1800" dirty="0"/>
              <a:t> </a:t>
            </a:r>
            <a:r>
              <a:rPr lang="de-DE" sz="1800" dirty="0" err="1"/>
              <a:t>violate</a:t>
            </a:r>
            <a:r>
              <a:rPr lang="de-DE" sz="1800" dirty="0"/>
              <a:t>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principle</a:t>
            </a:r>
            <a:r>
              <a:rPr lang="de-DE" sz="1800" dirty="0"/>
              <a:t>?</a:t>
            </a:r>
          </a:p>
          <a:p>
            <a:pPr marL="101599" indent="0">
              <a:buNone/>
            </a:pPr>
            <a:r>
              <a:rPr lang="de-DE" sz="1800" dirty="0"/>
              <a:t>(5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5029F7B-B4D8-4565-754A-3001A7434A6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4658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B3B-564C-6C89-1ED0-69EBEA26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8B1459B-910C-5A1F-0166-5ABC1C10C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Notes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FC972E0-1918-FD01-90CA-FC72FB7C33C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9B340CE1-CDF9-7DC0-6817-D9025B3BE7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9160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732EF5-1BA3-8482-A9D3-7FB5792C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142A9605-A173-FE73-D64A-D1692E831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91380077-A22C-0300-515C-453A73DA652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1A4C10E9-5C37-32B9-C368-1174A24947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54FA35-3C90-10AD-610B-9FCF3F16B58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DDDE38-B7FA-D117-C550-0282B4F79B7D}"/>
              </a:ext>
            </a:extLst>
          </p:cNvPr>
          <p:cNvSpPr/>
          <p:nvPr/>
        </p:nvSpPr>
        <p:spPr>
          <a:xfrm>
            <a:off x="675894" y="1593010"/>
            <a:ext cx="6167668" cy="830997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long_function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de-DE" dirty="0">
                <a:solidFill>
                  <a:srgbClr val="FF9300"/>
                </a:solidFill>
              </a:rPr>
              <a:t>p, </a:t>
            </a:r>
            <a:r>
              <a:rPr lang="en-US" dirty="0">
                <a:solidFill>
                  <a:srgbClr val="FF9300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):</a:t>
            </a:r>
            <a:endParaRPr lang="en-US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>
                <a:solidFill>
                  <a:srgbClr val="FFFFFF"/>
                </a:solidFill>
              </a:rPr>
              <a:t>    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>
                <a:solidFill>
                  <a:srgbClr val="FFFFFF"/>
                </a:solidFill>
              </a:rPr>
              <a:t>    x = p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lang="en-US" dirty="0"/>
              <a:t>x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CA3B44-5D99-C04D-D324-960E1598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2" y="1593010"/>
            <a:ext cx="4195758" cy="28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985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D544-10C8-7DB3-7392-53276BCA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4C1C03B-B9FF-AC4C-5357-40910D2EB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8E177483-DED9-1819-95B8-8EC852D4598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modular, which leads to reusability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how do you get there?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up long functions into pieces which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code for loading, saving or plotting data in extra functions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787521DB-E5FB-C251-738D-FC02CAEC19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9" name="Grafik 8" descr="Ein Bild, das Text, Schild, Tisch, Essen enthält.&#10;&#10;KI-generierte Inhalte können fehlerhaft sein.">
            <a:extLst>
              <a:ext uri="{FF2B5EF4-FFF2-40B4-BE49-F238E27FC236}">
                <a16:creationId xmlns:a16="http://schemas.microsoft.com/office/drawing/2014/main" id="{F2BAC496-FC1E-0309-5F1C-19137379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17" y="1140594"/>
            <a:ext cx="2882766" cy="28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925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D3FE-612B-5BF8-368F-5A48A70A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DFF02B16-252D-EB56-7578-09549E5A2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56364350-5919-C74E-591B-F08C28BE06D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a function should do one thing. Together with descriptive variable names </a:t>
            </a:r>
            <a:r>
              <a:rPr dirty="0"/>
              <a:t>you can later go back and *read* what the code does</a:t>
            </a:r>
            <a:r>
              <a:rPr lang="en-US" dirty="0"/>
              <a:t>. This also reduces code complexity.</a:t>
            </a:r>
            <a:r>
              <a:rPr dirty="0"/>
              <a:t> 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78F09DE-9D4D-5520-9D6E-DF837476EE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AE2799-AFFE-6C43-FD4C-1930F594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4" y="1594624"/>
            <a:ext cx="3927434" cy="2681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FE4D1C-DE5E-4B3F-B934-129BE9ED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94624"/>
            <a:ext cx="3848058" cy="2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396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228F-937D-D552-35AF-5C914F5E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954614A0-DC54-D982-8DA8-EDBDAB169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 II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81BD1FC-6A90-F9B4-067F-42A230A169C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long if … else … chains are smell of independent code plug-ins</a:t>
            </a:r>
            <a:endParaRPr dirty="0"/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997E2AA-5E44-274B-1FC2-FD8585AEF2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D11D5F-9832-F045-C509-FFE74D4F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52" y="1681226"/>
            <a:ext cx="6010976" cy="2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654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603E6-2C45-D7AD-A64E-F66AAA7E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6310FF9-97FA-EC97-3A57-EF119B38C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1266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Magic numbers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A39406C8-D2EF-B870-791C-20340186954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number, but also string / path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unclear meaning, naming number adds documentation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anywhere in the code, therefore hard to maintain (easier to change a number in one place only instead of hunting for all the places it comes up)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but, … not every number or string has to be magic </a:t>
            </a:r>
            <a:r>
              <a:rPr lang="en-US" dirty="0">
                <a:sym typeface="Wingdings" pitchFamily="2" charset="2"/>
              </a:rPr>
              <a:t> needs to be readable</a:t>
            </a: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fix numbers:  x // 2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B72E171C-D099-B2F8-70F2-1D5EC1AB86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C7C1B-B0A9-9CEB-8A7D-9F89966ACD87}"/>
              </a:ext>
            </a:extLst>
          </p:cNvPr>
          <p:cNvSpPr/>
          <p:nvPr/>
        </p:nvSpPr>
        <p:spPr>
          <a:xfrm>
            <a:off x="4838498" y="822272"/>
            <a:ext cx="3568308" cy="5539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v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3.1415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* 9.0254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--&gt;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>
                <a:solidFill>
                  <a:srgbClr val="FFFFFF"/>
                </a:solidFill>
              </a:rPr>
              <a:t>volume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pi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radius</a:t>
            </a:r>
            <a:r>
              <a:rPr lang="de-DE" b="1" dirty="0">
                <a:solidFill>
                  <a:srgbClr val="F7365C"/>
                </a:solidFill>
              </a:rPr>
              <a:t>**</a:t>
            </a:r>
            <a:r>
              <a:rPr lang="de-DE" b="1" dirty="0">
                <a:solidFill>
                  <a:srgbClr val="FFFFFF"/>
                </a:solidFill>
              </a:rPr>
              <a:t>2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height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8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AED87B-128E-D353-FD8E-8634FB65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FE26B60E-5731-A84D-9349-18987ADE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self-explanatory code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C7464A7-A50D-5B31-5316-BB7AF14AB53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Examples of making functions less spaghetti and more modular and readable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you do not need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single responsibility principle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out things that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loading and saving stuff in extra functions, also plotting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magic numbers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nested if and for loops – naming of stuff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A4C6D3BF-C37F-27CF-8F8A-95FA1EC4E3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8E5A81-1D39-62D2-B284-48C9E0A6A897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09078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4048-EAF5-0203-0777-6D39A63F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8FD5D9F3-9A53-9654-27FC-D4F2C91AD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325046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smells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7AF1A83D-A602-221C-F77E-63E79D5B74C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 err="1"/>
              <a:t>Which</a:t>
            </a:r>
            <a:r>
              <a:rPr lang="de-DE" sz="1800" b="1" dirty="0"/>
              <a:t> </a:t>
            </a:r>
            <a:r>
              <a:rPr lang="de-DE" sz="1800" b="1" dirty="0" err="1"/>
              <a:t>smells</a:t>
            </a:r>
            <a:r>
              <a:rPr lang="de-DE" sz="1800" b="1" dirty="0"/>
              <a:t> du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recognise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your</a:t>
            </a:r>
            <a:r>
              <a:rPr lang="de-DE" sz="1800" b="1" dirty="0"/>
              <a:t> own code? </a:t>
            </a:r>
            <a:br>
              <a:rPr lang="de-DE" sz="1800" b="1" dirty="0"/>
            </a:br>
            <a:r>
              <a:rPr lang="de-DE" sz="1800" b="1" dirty="0" err="1"/>
              <a:t>If</a:t>
            </a:r>
            <a:r>
              <a:rPr lang="de-DE" sz="1800" b="1" dirty="0"/>
              <a:t> </a:t>
            </a:r>
            <a:r>
              <a:rPr lang="de-DE" sz="1800" b="1" dirty="0" err="1"/>
              <a:t>you</a:t>
            </a:r>
            <a:r>
              <a:rPr lang="de-DE" sz="1800" b="1" dirty="0"/>
              <a:t> fix </a:t>
            </a:r>
            <a:r>
              <a:rPr lang="de-DE" sz="1800" b="1" dirty="0" err="1"/>
              <a:t>them</a:t>
            </a:r>
            <a:r>
              <a:rPr lang="de-DE" sz="1800" b="1" dirty="0"/>
              <a:t>, </a:t>
            </a:r>
            <a:r>
              <a:rPr lang="de-DE" sz="1800" b="1" dirty="0" err="1"/>
              <a:t>what</a:t>
            </a:r>
            <a:r>
              <a:rPr lang="de-DE" sz="1800" b="1" dirty="0"/>
              <a:t> do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gain</a:t>
            </a:r>
            <a:r>
              <a:rPr lang="de-DE" sz="1800" b="1" dirty="0"/>
              <a:t>?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imports and other module variables in random order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names all look same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with mysterious names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large chunks of duplicated code with small tweaks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large functions 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highly complex code with many if and for loops</a:t>
            </a:r>
          </a:p>
          <a:p>
            <a:pPr marL="901687" lvl="1" indent="-342900">
              <a:buFont typeface="Helvetica"/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magic numbers</a:t>
            </a:r>
            <a:endParaRPr lang="de-DE" sz="1800" b="1" dirty="0">
              <a:solidFill>
                <a:srgbClr val="0070C0"/>
              </a:solidFill>
            </a:endParaRPr>
          </a:p>
          <a:p>
            <a:pPr marL="101599" indent="0">
              <a:buNone/>
            </a:pPr>
            <a:r>
              <a:rPr lang="de-DE" sz="1800" dirty="0"/>
              <a:t>(8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98E57CB-9E13-F342-B5FE-953BA2480C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2" name="Grafik 1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13687BEC-8A3A-943E-4976-3AB0F9AF5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632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154B-91F9-5253-75A9-413B1BF1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261545-A5B9-E478-A454-41D9EE065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26971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Code </a:t>
            </a:r>
            <a:r>
              <a:rPr lang="da-DK" dirty="0" err="1"/>
              <a:t>smells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7A83F5B-32A1-9D59-E877-419C606742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imports and other module variables in random order </a:t>
            </a:r>
            <a:r>
              <a:rPr lang="en-US" sz="1400" dirty="0">
                <a:sym typeface="Wingdings" pitchFamily="2" charset="2"/>
              </a:rPr>
              <a:t> order to make placement predictable</a:t>
            </a:r>
            <a:endParaRPr lang="en-US" sz="1400" dirty="0"/>
          </a:p>
          <a:p>
            <a:pPr marL="444499" indent="-342900">
              <a:buAutoNum type="arabicPeriod"/>
            </a:pPr>
            <a:r>
              <a:rPr lang="en-US" sz="1400" dirty="0"/>
              <a:t>variables names all look same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format name to immediately </a:t>
            </a:r>
            <a:r>
              <a:rPr lang="en-US" sz="1400" dirty="0" err="1"/>
              <a:t>recognise</a:t>
            </a:r>
            <a:r>
              <a:rPr lang="en-US" sz="1400" dirty="0"/>
              <a:t> functions, classes, constants</a:t>
            </a:r>
          </a:p>
          <a:p>
            <a:pPr marL="444499" indent="-342900">
              <a:buAutoNum type="arabicPeriod"/>
            </a:pPr>
            <a:r>
              <a:rPr lang="en-US" sz="1400" dirty="0"/>
              <a:t>variables with mysterious names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choose name to indicate function </a:t>
            </a:r>
          </a:p>
          <a:p>
            <a:pPr marL="444499" indent="-342900">
              <a:buAutoNum type="arabicPeriod"/>
            </a:pPr>
            <a:r>
              <a:rPr lang="en-US" sz="1400" dirty="0"/>
              <a:t>large chunks of duplicated code with small tweaks </a:t>
            </a:r>
            <a:r>
              <a:rPr lang="en-US" sz="1400" dirty="0">
                <a:sym typeface="Wingdings" pitchFamily="2" charset="2"/>
              </a:rPr>
              <a:t> reduce code duplications be extracting to function/class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large functions  break up big, unwieldy functions which do multiple things into individual functions which each do one thing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highly complex code with many if and for loops  simplify if possible</a:t>
            </a:r>
          </a:p>
          <a:p>
            <a:pPr marL="444499" indent="-342900">
              <a:buFont typeface="Helvetica"/>
              <a:buAutoNum type="arabicPeriod"/>
            </a:pPr>
            <a:r>
              <a:rPr lang="en-US" sz="1400" dirty="0">
                <a:sym typeface="Wingdings" pitchFamily="2" charset="2"/>
              </a:rPr>
              <a:t>magic numbers  unique numbers with unclear origin and meaning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82E1DF-338F-AA78-251F-65318889D76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fik 2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658560A4-0BE3-916C-3530-538AA701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3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self-explanatory</a:t>
            </a:r>
            <a:r>
              <a:rPr lang="da-DK" dirty="0"/>
              <a:t>*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CCF027F-529A-FB6A-0206-884B7C436C6B}"/>
              </a:ext>
            </a:extLst>
          </p:cNvPr>
          <p:cNvSpPr txBox="1"/>
          <p:nvPr/>
        </p:nvSpPr>
        <p:spPr>
          <a:xfrm>
            <a:off x="156264" y="4492508"/>
            <a:ext cx="8738355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da-DK" sz="1200" dirty="0"/>
              <a:t>*content </a:t>
            </a:r>
            <a:r>
              <a:rPr lang="da-DK" sz="1200" dirty="0" err="1"/>
              <a:t>liberally</a:t>
            </a:r>
            <a:r>
              <a:rPr lang="da-DK" sz="1200" dirty="0"/>
              <a:t> </a:t>
            </a:r>
            <a:r>
              <a:rPr lang="da-DK" sz="1200" dirty="0" err="1"/>
              <a:t>inspired</a:t>
            </a:r>
            <a:r>
              <a:rPr lang="da-DK" sz="1200" dirty="0"/>
              <a:t> by Pietro Berkes and Lisa </a:t>
            </a:r>
            <a:r>
              <a:rPr lang="da-DK" sz="1200" dirty="0" err="1"/>
              <a:t>Schwetlick’s</a:t>
            </a:r>
            <a:r>
              <a:rPr lang="da-DK" sz="1200" dirty="0"/>
              <a:t> </a:t>
            </a:r>
            <a:r>
              <a:rPr lang="da-DK" sz="1200" dirty="0" err="1"/>
              <a:t>lecture</a:t>
            </a:r>
            <a:r>
              <a:rPr lang="da-DK" sz="1200" dirty="0"/>
              <a:t> at ASPP ”Scientific </a:t>
            </a:r>
            <a:r>
              <a:rPr lang="da-DK" sz="1200" dirty="0" err="1"/>
              <a:t>coding</a:t>
            </a:r>
            <a:r>
              <a:rPr lang="da-DK" sz="1200" dirty="0"/>
              <a:t> patterns”</a:t>
            </a:r>
            <a:endParaRPr sz="12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66DBC5-6B54-0994-FBBE-656667FA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CC3EEB-7C53-AE50-B471-35C6E25F0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370284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Code </a:t>
            </a:r>
            <a:r>
              <a:rPr lang="da-DK" dirty="0" err="1"/>
              <a:t>smell</a:t>
            </a:r>
            <a:r>
              <a:rPr lang="da-DK" dirty="0"/>
              <a:t> # 8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D45452-A61B-0870-0CBA-C93EA1BD7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side effects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  <a:p>
            <a:pPr marL="444499" indent="-342900">
              <a:buFont typeface="Helvetica"/>
              <a:buAutoNum type="arabicPeriod"/>
            </a:pPr>
            <a:r>
              <a:rPr lang="de-DE" sz="1400" dirty="0" err="1"/>
              <a:t>Demontrate</a:t>
            </a:r>
            <a:r>
              <a:rPr lang="de-DE" sz="1400" dirty="0"/>
              <a:t> </a:t>
            </a:r>
            <a:r>
              <a:rPr lang="de-DE" sz="1400" dirty="0" err="1"/>
              <a:t>side</a:t>
            </a:r>
            <a:r>
              <a:rPr lang="de-DE" sz="1400" dirty="0"/>
              <a:t> </a:t>
            </a:r>
            <a:r>
              <a:rPr lang="de-DE" sz="1400" dirty="0" err="1"/>
              <a:t>effects</a:t>
            </a:r>
            <a:r>
              <a:rPr lang="de-DE" sz="1400" dirty="0"/>
              <a:t> in </a:t>
            </a:r>
            <a:r>
              <a:rPr lang="de-DE" sz="1400" dirty="0" err="1"/>
              <a:t>functions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modifying</a:t>
            </a:r>
            <a:r>
              <a:rPr lang="de-DE" sz="1400" dirty="0"/>
              <a:t> an </a:t>
            </a:r>
            <a:r>
              <a:rPr lang="de-DE" sz="1400" dirty="0" err="1"/>
              <a:t>array</a:t>
            </a:r>
            <a:r>
              <a:rPr lang="de-DE" sz="1400" dirty="0"/>
              <a:t> / </a:t>
            </a:r>
            <a:r>
              <a:rPr lang="de-DE" sz="1400" dirty="0" err="1"/>
              <a:t>data</a:t>
            </a:r>
            <a:r>
              <a:rPr lang="de-DE" sz="1400" dirty="0"/>
              <a:t> frame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comes</a:t>
            </a:r>
            <a:r>
              <a:rPr lang="de-DE" sz="1400" dirty="0"/>
              <a:t> in and </a:t>
            </a:r>
            <a:r>
              <a:rPr lang="de-DE" sz="1400" dirty="0" err="1"/>
              <a:t>getting</a:t>
            </a:r>
            <a:r>
              <a:rPr lang="de-DE" sz="1400" dirty="0"/>
              <a:t>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out, but original </a:t>
            </a:r>
            <a:r>
              <a:rPr lang="de-DE" sz="1400" dirty="0" err="1"/>
              <a:t>has</a:t>
            </a:r>
            <a:r>
              <a:rPr lang="de-DE" sz="1400" dirty="0"/>
              <a:t> also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altered</a:t>
            </a:r>
            <a:endParaRPr lang="de-DE" sz="1400" dirty="0"/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926833-69C3-5EA9-1F52-53C96BB5DF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997296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6A66-D04A-396E-F5D5-11138A79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4800E671-EFEE-C0F0-40BC-714435E9A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a more efficient setup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97C27ACF-5237-F6F8-10CF-8FC4642A053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Move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an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code</a:t>
            </a:r>
          </a:p>
          <a:p>
            <a:pPr lvl="1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(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a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Practice </a:t>
            </a:r>
            <a:r>
              <a:rPr lang="de-DE" dirty="0" err="1"/>
              <a:t>pairing</a:t>
            </a:r>
            <a:r>
              <a:rPr lang="de-DE" dirty="0"/>
              <a:t> on code</a:t>
            </a:r>
          </a:p>
          <a:p>
            <a:pPr lvl="1"/>
            <a:r>
              <a:rPr lang="de-DE" dirty="0"/>
              <a:t>Talk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duck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r>
              <a:rPr lang="de-DE" dirty="0"/>
              <a:t> -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shitty</a:t>
            </a:r>
            <a:r>
              <a:rPr lang="de-DE" dirty="0"/>
              <a:t> code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C0FF4505-34EF-AA4A-D90B-DC63314B8F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pic>
        <p:nvPicPr>
          <p:cNvPr id="5" name="Grafik 4" descr="Gummiente mit einfarbiger Füllung">
            <a:extLst>
              <a:ext uri="{FF2B5EF4-FFF2-40B4-BE49-F238E27FC236}">
                <a16:creationId xmlns:a16="http://schemas.microsoft.com/office/drawing/2014/main" id="{BB024CBF-CE63-C684-98C8-72874067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5088" y="26687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02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65B7-BF96-B8D7-FCFD-D81A537D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4E6C3C-CFED-218B-403D-13F395685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495413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Last </a:t>
            </a:r>
            <a:r>
              <a:rPr lang="da-DK" dirty="0" err="1"/>
              <a:t>words</a:t>
            </a:r>
            <a:r>
              <a:rPr lang="da-DK" dirty="0"/>
              <a:t> of </a:t>
            </a:r>
            <a:r>
              <a:rPr lang="da-DK" dirty="0" err="1"/>
              <a:t>wisdom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E88C98-D238-5719-10E5-4E7A7B8F5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Writing code is more about readability than writing the most beautiful and elegant code possible. </a:t>
            </a:r>
          </a:p>
          <a:p>
            <a:pPr marL="101599" indent="0">
              <a:buNone/>
            </a:pPr>
            <a:endParaRPr lang="en-US" sz="1800" dirty="0">
              <a:sym typeface="Wingdings" pitchFamily="2" charset="2"/>
            </a:endParaRPr>
          </a:p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 writing simple sentences vs. writing poetry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095AC-E102-8563-4000-CF07694426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406048221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980" name="Title 4"/>
          <p:cNvSpPr txBox="1"/>
          <p:nvPr/>
        </p:nvSpPr>
        <p:spPr>
          <a:xfrm>
            <a:off x="869151" y="0"/>
            <a:ext cx="4127224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Variable names</a:t>
            </a:r>
          </a:p>
        </p:txBody>
      </p:sp>
      <p:sp>
        <p:nvSpPr>
          <p:cNvPr id="981" name="Rectangle 6"/>
          <p:cNvSpPr/>
          <p:nvPr/>
        </p:nvSpPr>
        <p:spPr>
          <a:xfrm>
            <a:off x="1586216" y="1015494"/>
            <a:ext cx="5971568" cy="34442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rgbClr val="FFFFFF"/>
                </a:solidFill>
              </a:rPr>
              <a:t>added_points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= [</a:t>
            </a:r>
            <a:r>
              <a:rPr dirty="0">
                <a:solidFill>
                  <a:srgbClr val="FFFFFF"/>
                </a:solidFill>
              </a:rPr>
              <a:t>10, 5, 1</a:t>
            </a:r>
            <a:r>
              <a:rPr dirty="0">
                <a:solidFill>
                  <a:srgbClr val="EA4B63"/>
                </a:solidFill>
              </a:rPr>
              <a:t>]</a:t>
            </a:r>
            <a:r>
              <a:rPr dirty="0">
                <a:solidFill>
                  <a:srgbClr val="FFFFFF"/>
                </a:solidFill>
              </a:rPr>
              <a:t> 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variable names use underscores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house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 err="1">
                <a:solidFill>
                  <a:srgbClr val="FF9300"/>
                </a:solidFill>
              </a:rPr>
              <a:t>house_points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>
                <a:solidFill>
                  <a:srgbClr val="FF9300"/>
                </a:solidFill>
              </a:rPr>
              <a:t>points</a:t>
            </a:r>
            <a:r>
              <a:rPr dirty="0"/>
              <a:t>=</a:t>
            </a:r>
            <a:r>
              <a:rPr dirty="0">
                <a:solidFill>
                  <a:srgbClr val="FF9300"/>
                </a:solidFill>
              </a:rPr>
              <a:t>0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function names also use underscores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class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ScoreKeeper</a:t>
            </a:r>
            <a:r>
              <a:rPr dirty="0">
                <a:solidFill>
                  <a:srgbClr val="FFFFFF"/>
                </a:solidFill>
              </a:rPr>
              <a:t>():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</a:t>
            </a:r>
            <a:r>
              <a:rPr dirty="0">
                <a:solidFill>
                  <a:srgbClr val="FFFFFF"/>
                </a:solidFill>
              </a:rPr>
              <a:t> __</a:t>
            </a:r>
            <a:r>
              <a:rPr dirty="0" err="1">
                <a:solidFill>
                  <a:srgbClr val="FFFFFF"/>
                </a:solidFill>
              </a:rPr>
              <a:t>init</a:t>
            </a:r>
            <a:r>
              <a:rPr dirty="0">
                <a:solidFill>
                  <a:srgbClr val="FFFFFF"/>
                </a:solidFill>
              </a:rPr>
              <a:t>__(</a:t>
            </a:r>
            <a:r>
              <a:rPr dirty="0">
                <a:solidFill>
                  <a:srgbClr val="FF9300"/>
                </a:solidFill>
              </a:rPr>
              <a:t>self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3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</a:t>
            </a:r>
            <a:r>
              <a:rPr dirty="0" err="1">
                <a:solidFill>
                  <a:srgbClr val="FFFFFF"/>
                </a:solidFill>
              </a:rPr>
              <a:t>self.house_points</a:t>
            </a:r>
            <a:r>
              <a:rPr dirty="0">
                <a:solidFill>
                  <a:srgbClr val="FFFFFF"/>
                </a:solidFill>
              </a:rPr>
              <a:t> = 0</a:t>
            </a:r>
          </a:p>
          <a:p>
            <a:pPr lvl="4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self._</a:t>
            </a:r>
            <a:r>
              <a:rPr dirty="0" err="1">
                <a:solidFill>
                  <a:srgbClr val="FFFFFF"/>
                </a:solidFill>
              </a:rPr>
              <a:t>secret_bonus</a:t>
            </a:r>
            <a:r>
              <a:rPr dirty="0">
                <a:solidFill>
                  <a:srgbClr val="FFFFFF"/>
                </a:solidFill>
              </a:rPr>
              <a:t> = 5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self, house, points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Class names use CamelCase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private variables (intended for use only within the class) prepend “_”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DE537D-D4D4-CA27-66B9-D67896FDDC88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3E597D-F741-EB78-CBDD-EFBD350BE67D}"/>
              </a:ext>
            </a:extLst>
          </p:cNvPr>
          <p:cNvSpPr/>
          <p:nvPr/>
        </p:nvSpPr>
        <p:spPr>
          <a:xfrm>
            <a:off x="6599331" y="2500246"/>
            <a:ext cx="1338146" cy="2250517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if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chatgpt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tries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pandas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._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testing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wrong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!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566B815-6361-D209-6D02-B9A30661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73" y="1556966"/>
            <a:ext cx="5560342" cy="28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6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4FFE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accessibility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5AB9F3-C40F-63B7-8B56-66510237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8AE6CC-1AEC-FFD5-D1EA-62511F5AC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3619062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Motivation 1. You want to be computationally literate [1].</a:t>
            </a:r>
          </a:p>
          <a:p>
            <a:pPr marL="101599" indent="0">
              <a:buNone/>
            </a:pPr>
            <a:r>
              <a:rPr lang="en-US" sz="1800" b="1" dirty="0"/>
              <a:t>Three pillars of comp. literacy</a:t>
            </a:r>
          </a:p>
          <a:p>
            <a:r>
              <a:rPr lang="en-US" sz="1800" dirty="0"/>
              <a:t>Material</a:t>
            </a:r>
          </a:p>
          <a:p>
            <a:pPr lvl="1"/>
            <a:r>
              <a:rPr lang="en-US" sz="1600" dirty="0"/>
              <a:t>Writing a function, using an IDE, etc.</a:t>
            </a:r>
          </a:p>
          <a:p>
            <a:r>
              <a:rPr lang="en-US" sz="1800" dirty="0"/>
              <a:t>Cognitive</a:t>
            </a:r>
          </a:p>
          <a:p>
            <a:pPr lvl="1"/>
            <a:r>
              <a:rPr lang="en-US" sz="1600" dirty="0"/>
              <a:t>From abstract to computationally tractable.</a:t>
            </a:r>
            <a:endParaRPr lang="en-US" sz="1800" dirty="0"/>
          </a:p>
          <a:p>
            <a:r>
              <a:rPr lang="en-US" sz="1800" dirty="0"/>
              <a:t>Social</a:t>
            </a:r>
          </a:p>
          <a:p>
            <a:pPr lvl="1"/>
            <a:r>
              <a:rPr lang="en-US" sz="1600" dirty="0"/>
              <a:t>Community around code.</a:t>
            </a:r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9E6605-7DEA-6567-8F79-A1EC94DF07F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C7F13F-45A2-D1EA-EFB9-DEDAE1C2B019}"/>
              </a:ext>
            </a:extLst>
          </p:cNvPr>
          <p:cNvSpPr txBox="1">
            <a:spLocks/>
          </p:cNvSpPr>
          <p:nvPr/>
        </p:nvSpPr>
        <p:spPr>
          <a:xfrm>
            <a:off x="4634987" y="845033"/>
            <a:ext cx="3619062" cy="360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101599" indent="0" hangingPunct="1">
              <a:buNone/>
            </a:pPr>
            <a:r>
              <a:rPr lang="en-US" sz="1800" dirty="0"/>
              <a:t>Motivation 2. You want to make your code easier to understand. </a:t>
            </a:r>
          </a:p>
          <a:p>
            <a:pPr marL="101599" indent="0" hangingPunct="1">
              <a:buNone/>
            </a:pPr>
            <a:r>
              <a:rPr lang="en-US" sz="1800" dirty="0"/>
              <a:t>  --&gt; Also for future you </a:t>
            </a:r>
            <a:r>
              <a:rPr lang="en-US" sz="1800" dirty="0">
                <a:sym typeface="Wingdings" panose="05000000000000000000" pitchFamily="2" charset="2"/>
              </a:rPr>
              <a:t>:)</a:t>
            </a:r>
            <a:endParaRPr lang="en-US" sz="1800" dirty="0"/>
          </a:p>
          <a:p>
            <a:pPr hangingPunct="1"/>
            <a:endParaRPr lang="en-US" sz="1800" dirty="0"/>
          </a:p>
        </p:txBody>
      </p:sp>
      <p:pic>
        <p:nvPicPr>
          <p:cNvPr id="10" name="Picture 2" descr="Minho Smile GIFs - Find &amp; Share on GIPHY">
            <a:extLst>
              <a:ext uri="{FF2B5EF4-FFF2-40B4-BE49-F238E27FC236}">
                <a16:creationId xmlns:a16="http://schemas.microsoft.com/office/drawing/2014/main" id="{2A17BCEC-281E-C844-8E36-4218D793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90" y="2560345"/>
            <a:ext cx="3619062" cy="18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23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D5C1-0E60-9E6E-7755-7B55DC40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A7834028-416D-ADAA-B5E5-7DB39CC58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17051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71A96E85-73F0-10A0-E44B-166038022B2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8F9DF5B8-CDF5-1A69-1F60-191BFD7886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568157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4A2E-63FB-FBF2-B3A7-0D1F570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41BA-340F-580D-D4E8-3BE9D1AF8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8966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PEP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4639-77A5-333A-99E9-3871A122A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57188" indent="-354013"/>
            <a:r>
              <a:rPr lang="en-US" sz="1800" dirty="0"/>
              <a:t>PEP = “Python Enhancement Proposal”</a:t>
            </a:r>
          </a:p>
          <a:p>
            <a:pPr marL="197485" indent="-197485"/>
            <a:endParaRPr lang="en-US" sz="1100" dirty="0">
              <a:cs typeface="Arial"/>
            </a:endParaRPr>
          </a:p>
          <a:p>
            <a:pPr marL="197485" indent="-197485"/>
            <a:r>
              <a:rPr lang="en-US" sz="1800" b="1" dirty="0">
                <a:ea typeface="Roboto"/>
              </a:rPr>
              <a:t> Conventions </a:t>
            </a:r>
            <a:r>
              <a:rPr lang="en-US" sz="1800" dirty="0">
                <a:ea typeface="Roboto"/>
              </a:rPr>
              <a:t>to standardize python code  </a:t>
            </a:r>
            <a:endParaRPr lang="en-US" sz="1800" dirty="0">
              <a:ea typeface="Roboto"/>
              <a:cs typeface="Arial"/>
            </a:endParaRP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Not a standard, not enforced (recommendations/suggestions)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Violating PEP does not break your code (not like div 0)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Aim is to be helpful </a:t>
            </a:r>
          </a:p>
          <a:p>
            <a:pPr marL="158127" lvl="1" indent="-197485"/>
            <a:endParaRPr lang="en-US" sz="1100" dirty="0">
              <a:ea typeface="Roboto"/>
              <a:cs typeface="Arial"/>
            </a:endParaRPr>
          </a:p>
          <a:p>
            <a:pPr marL="197485" indent="-197485"/>
            <a:r>
              <a:rPr lang="en-US" sz="1800" dirty="0">
                <a:ea typeface="Roboto"/>
                <a:cs typeface="Arial"/>
              </a:rPr>
              <a:t> Focus for this lecture: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PEP8: Style Guide for Python Code [2]. Code layout, naming conventions, etc.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PEP257: Docstring Conventions [3] - How to document function, classes for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14AE-B068-B9B9-BCDD-CE80C963988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AB99C8D4-7BF2-196E-2560-7C060DF8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46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9286-51CB-5CEE-7625-D9F06450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0DB6-5CAF-9C38-8232-A8CDCD7DB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52980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PEP8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6725-C6AC-A7BE-45E9-FE387F9E7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Style Guide for Python Code [2]</a:t>
            </a:r>
          </a:p>
          <a:p>
            <a:endParaRPr lang="en-US" sz="1050" dirty="0"/>
          </a:p>
          <a:p>
            <a:r>
              <a:rPr lang="en-US" sz="1800" dirty="0"/>
              <a:t>“[I]</a:t>
            </a:r>
            <a:r>
              <a:rPr lang="en-US" sz="1800" dirty="0" err="1"/>
              <a:t>ntended</a:t>
            </a:r>
            <a:r>
              <a:rPr lang="en-US" sz="1800" dirty="0"/>
              <a:t> to improve the readability of code and make it</a:t>
            </a:r>
            <a:br>
              <a:rPr lang="en-US" sz="1800" dirty="0"/>
            </a:br>
            <a:r>
              <a:rPr lang="en-US" sz="1800" dirty="0"/>
              <a:t>consistent across the wide spectrum of Python code.” [2]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Should that variable be capitalized or have underscores?</a:t>
            </a:r>
          </a:p>
          <a:p>
            <a:pPr lvl="1"/>
            <a:r>
              <a:rPr lang="en-US" sz="1800" dirty="0"/>
              <a:t>How many spaces should go around an equals sign?</a:t>
            </a:r>
          </a:p>
          <a:p>
            <a:pPr lvl="1"/>
            <a:r>
              <a:rPr lang="en-US" sz="1800" dirty="0"/>
              <a:t>What is the correct order of imports at the top of a file?</a:t>
            </a:r>
          </a:p>
          <a:p>
            <a:endParaRPr lang="en-US" sz="1100" dirty="0"/>
          </a:p>
          <a:p>
            <a:r>
              <a:rPr lang="en-US" sz="1800" dirty="0"/>
              <a:t>Some projects may intentionally not follow PEP8. “Consistency…is the most important.”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FB12-A361-666A-7779-49BBBC503C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6137E477-A7F2-42D7-AA3D-4A4D637D6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65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649860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 err="1"/>
              <a:t>Investigate</a:t>
            </a:r>
            <a:r>
              <a:rPr lang="da-DK" dirty="0"/>
              <a:t> PEP8</a:t>
            </a:r>
            <a:endParaRPr dirty="0"/>
          </a:p>
        </p:txBody>
      </p:sp>
      <p:sp>
        <p:nvSpPr>
          <p:cNvPr id="984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2702743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Jenni will assign you a letter: A, B, or C. Follow</a:t>
            </a:r>
            <a:br>
              <a:rPr lang="en-US" dirty="0"/>
            </a:br>
            <a:r>
              <a:rPr lang="en-US" dirty="0"/>
              <a:t>the instructions in </a:t>
            </a:r>
            <a:r>
              <a:rPr lang="en-US" dirty="0">
                <a:latin typeface="Avenir Heavy"/>
                <a:ea typeface="Avenir Heavy"/>
                <a:cs typeface="Avenir Heavy"/>
                <a:sym typeface="Avenir Heavy"/>
              </a:rPr>
              <a:t>Exercise 4 PEP8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101599" indent="0">
              <a:buNone/>
            </a:pPr>
            <a:r>
              <a:rPr lang="en-US" dirty="0"/>
              <a:t>There is no need to make a Pull Request for this exercise.</a:t>
            </a:r>
          </a:p>
          <a:p>
            <a:pPr marL="101599" indent="0">
              <a:buNone/>
            </a:pPr>
            <a:endParaRPr lang="en-US" dirty="0"/>
          </a:p>
          <a:p>
            <a:pPr marL="101599" indent="0">
              <a:buNone/>
            </a:pPr>
            <a:r>
              <a:rPr lang="en-US" i="1" dirty="0"/>
              <a:t>(10 minutes)</a:t>
            </a:r>
          </a:p>
        </p:txBody>
      </p:sp>
      <p:sp>
        <p:nvSpPr>
          <p:cNvPr id="98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0758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FB3-5590-35F8-0D3C-9D77EB50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08C3BB-2FC3-1D6F-38B6-57F31A29C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E4AF07-7F2B-95FC-0695-5ACC29C3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7" y="845033"/>
            <a:ext cx="7839151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You want to make your code as predictable as possible </a:t>
            </a:r>
            <a:br>
              <a:rPr lang="en-US" sz="1800" dirty="0"/>
            </a:br>
            <a:r>
              <a:rPr lang="en-US" sz="1800" dirty="0"/>
              <a:t>to reduce cognitive effort needed to understand it</a:t>
            </a:r>
          </a:p>
          <a:p>
            <a:pPr marL="101599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if you follow certain rules for writing code, it will become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read and understand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modify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reuse and share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6324BE6-D976-0D4D-15AC-A37B5DEC09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357826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BB0E-33AD-8C2A-B294-150D11BA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F8FB-6B91-C3B4-D714-B8E85668C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519298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Autofit/>
          </a:bodyPr>
          <a:lstStyle/>
          <a:p>
            <a:r>
              <a:rPr lang="da-DK" sz="3600" dirty="0" err="1"/>
              <a:t>Anything</a:t>
            </a:r>
            <a:r>
              <a:rPr lang="da-DK" sz="3600" dirty="0"/>
              <a:t> </a:t>
            </a:r>
            <a:r>
              <a:rPr lang="da-DK" sz="3600" dirty="0" err="1"/>
              <a:t>interesting</a:t>
            </a:r>
            <a:r>
              <a:rPr lang="da-DK" sz="3600" dirty="0"/>
              <a:t>?</a:t>
            </a:r>
            <a:endParaRPr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2067-D038-2CF2-618E-A83D6E773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/>
              <a:t>Set A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B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C</a:t>
            </a:r>
          </a:p>
          <a:p>
            <a:pPr lvl="1"/>
            <a:r>
              <a:rPr lang="en-US" sz="1600" dirty="0"/>
              <a:t>(add in plenum)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F1D4-D15D-0230-12DA-57F0E2A969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0172062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E4FC5-9A6D-95EC-788C-B3AB100881A4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62533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971" name="Rectangle 6"/>
          <p:cNvSpPr/>
          <p:nvPr/>
        </p:nvSpPr>
        <p:spPr>
          <a:xfrm>
            <a:off x="4701645" y="1002030"/>
            <a:ext cx="3705214" cy="30162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""" This module demonstrates docstrings. """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 err="1">
                <a:solidFill>
                  <a:schemeClr val="tx1"/>
                </a:solidFill>
              </a:rPr>
              <a:t>add_points</a:t>
            </a:r>
            <a:r>
              <a:rPr b="1" dirty="0">
                <a:solidFill>
                  <a:schemeClr val="tx1"/>
                </a:solidFill>
              </a:rPr>
              <a:t>(</a:t>
            </a:r>
            <a:r>
              <a:rPr b="1" dirty="0">
                <a:solidFill>
                  <a:srgbClr val="FF9300"/>
                </a:solidFill>
              </a:rPr>
              <a:t>house</a:t>
            </a:r>
            <a:r>
              <a:rPr b="1" dirty="0">
                <a:solidFill>
                  <a:schemeClr val="tx1"/>
                </a:solidFill>
              </a:rPr>
              <a:t>: </a:t>
            </a:r>
            <a:r>
              <a:rPr b="1" i="1" dirty="0">
                <a:solidFill>
                  <a:srgbClr val="00FDFF"/>
                </a:solidFill>
              </a:rPr>
              <a:t>str</a:t>
            </a:r>
            <a:r>
              <a:rPr b="1" dirty="0">
                <a:solidFill>
                  <a:schemeClr val="tx1"/>
                </a:solidFill>
              </a:rPr>
              <a:t>,</a:t>
            </a:r>
            <a:r>
              <a:rPr b="1" dirty="0">
                <a:solidFill>
                  <a:srgbClr val="FFFFFF"/>
                </a:solidFill>
              </a:rPr>
              <a:t>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               </a:t>
            </a:r>
            <a:r>
              <a:rPr b="1" dirty="0" err="1">
                <a:solidFill>
                  <a:srgbClr val="FF9300"/>
                </a:solidFill>
              </a:rPr>
              <a:t>house_points</a:t>
            </a:r>
            <a:r>
              <a:rPr b="1" dirty="0">
                <a:solidFill>
                  <a:schemeClr val="tx1"/>
                </a:solidFill>
              </a:rPr>
              <a:t>:</a:t>
            </a:r>
            <a:r>
              <a:rPr b="1" dirty="0">
                <a:solidFill>
                  <a:srgbClr val="FF9300"/>
                </a:solidFill>
              </a:rPr>
              <a:t> </a:t>
            </a:r>
            <a:r>
              <a:rPr b="1" i="1" dirty="0">
                <a:solidFill>
                  <a:srgbClr val="00FDFF"/>
                </a:solidFill>
              </a:rPr>
              <a:t>int</a:t>
            </a:r>
            <a:r>
              <a:rPr b="1" dirty="0">
                <a:solidFill>
                  <a:schemeClr val="tx1"/>
                </a:solidFill>
              </a:rPr>
              <a:t>,</a:t>
            </a:r>
            <a:r>
              <a:rPr b="1" dirty="0">
                <a:solidFill>
                  <a:srgbClr val="FFFFFF"/>
                </a:solidFill>
              </a:rPr>
              <a:t>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               </a:t>
            </a:r>
            <a:r>
              <a:rPr b="1" dirty="0">
                <a:solidFill>
                  <a:srgbClr val="FF9300"/>
                </a:solidFill>
              </a:rPr>
              <a:t>points</a:t>
            </a:r>
            <a:r>
              <a:rPr b="1" dirty="0">
                <a:solidFill>
                  <a:schemeClr val="tx1"/>
                </a:solidFill>
              </a:rPr>
              <a:t>: </a:t>
            </a:r>
            <a:r>
              <a:rPr b="1" i="1" dirty="0">
                <a:solidFill>
                  <a:srgbClr val="00FDFF"/>
                </a:solidFill>
              </a:rPr>
              <a:t>int</a:t>
            </a:r>
            <a:r>
              <a:rPr b="1" dirty="0">
                <a:solidFill>
                  <a:srgbClr val="FF9300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9300"/>
                </a:solidFill>
              </a:rPr>
              <a:t>0</a:t>
            </a:r>
            <a:r>
              <a:rPr b="1" dirty="0">
                <a:solidFill>
                  <a:schemeClr val="tx1"/>
                </a:solidFill>
              </a:rPr>
              <a:t>)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               </a:t>
            </a:r>
            <a:r>
              <a:rPr b="1" dirty="0">
                <a:solidFill>
                  <a:schemeClr val="tx1"/>
                </a:solidFill>
              </a:rPr>
              <a:t>-&gt;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i="1" dirty="0">
                <a:solidFill>
                  <a:srgbClr val="00FDFF"/>
                </a:solidFill>
              </a:rPr>
              <a:t>int</a:t>
            </a:r>
            <a:r>
              <a:rPr b="1" dirty="0">
                <a:solidFill>
                  <a:schemeClr val="tx1"/>
                </a:solidFill>
              </a:rPr>
              <a:t>: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55A939"/>
                </a:solidFill>
              </a:rPr>
              <a:t>""" Adds up points for house cup.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55A939"/>
              </a:solidFill>
            </a:endParaRP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If the house is Gryffindor, Dumbledore adds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1000 points no matter what.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/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Parameters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----------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 err="1"/>
              <a:t>house_points</a:t>
            </a:r>
            <a:r>
              <a:rPr b="1" dirty="0"/>
              <a:t> : Current house cup score.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points : optional; New points to be added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"""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b="1" dirty="0">
                <a:solidFill>
                  <a:schemeClr val="tx1"/>
                </a:solidFill>
              </a:rPr>
              <a:t>house</a:t>
            </a:r>
            <a:r>
              <a:rPr b="1" dirty="0"/>
              <a:t> </a:t>
            </a:r>
            <a:r>
              <a:rPr b="1" dirty="0">
                <a:solidFill>
                  <a:srgbClr val="FF375F"/>
                </a:solidFill>
              </a:rPr>
              <a:t>==</a:t>
            </a:r>
            <a:r>
              <a:rPr b="1" dirty="0"/>
              <a:t> “Gryffindor”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b="1" dirty="0">
                <a:solidFill>
                  <a:schemeClr val="tx1"/>
                </a:solidFill>
              </a:rPr>
              <a:t>points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+=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375F"/>
                </a:solidFill>
              </a:rPr>
              <a:t>return</a:t>
            </a:r>
            <a:r>
              <a:rPr b="1" dirty="0"/>
              <a:t> </a:t>
            </a:r>
            <a:r>
              <a:rPr b="1" dirty="0" err="1">
                <a:solidFill>
                  <a:schemeClr val="tx1"/>
                </a:solidFill>
              </a:rPr>
              <a:t>house_points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</a:t>
            </a:r>
            <a:r>
              <a:rPr b="1" dirty="0"/>
              <a:t> </a:t>
            </a:r>
            <a:r>
              <a:rPr b="1" dirty="0">
                <a:solidFill>
                  <a:schemeClr val="tx1"/>
                </a:solidFill>
              </a:rPr>
              <a:t>points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pic>
        <p:nvPicPr>
          <p:cNvPr id="2050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1CD9414C-51FB-9B7B-E8DE-3C163A670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5346799" y="1031360"/>
            <a:ext cx="2414905" cy="30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033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2997200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330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I could walk you through comments, function docstrings, method docstrings etc.</a:t>
            </a:r>
            <a:br>
              <a:rPr lang="en-US" dirty="0"/>
            </a:br>
            <a:r>
              <a:rPr lang="en-US" dirty="0"/>
              <a:t>However, you need to consider…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1. Only </a:t>
            </a:r>
            <a:r>
              <a:rPr lang="en-US" b="1" i="1" dirty="0"/>
              <a:t>up</a:t>
            </a:r>
            <a:r>
              <a:rPr lang="en-US" dirty="0"/>
              <a:t>-to-date documentation is useful documentation.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2. Once you have finished writing your documentation, it is basically </a:t>
            </a:r>
            <a:r>
              <a:rPr lang="en-US" b="1" i="1" dirty="0"/>
              <a:t>out</a:t>
            </a:r>
            <a:r>
              <a:rPr lang="en-US" dirty="0"/>
              <a:t>-of-date if you are not SUPER diligent about updating it. 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add comments for explaining tricky pieces of code, for writing down decisions on doing something non-intuitive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ym typeface="Wingdings" pitchFamily="2" charset="2"/>
            </a:endParaRP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 Try to make your code as self-explanatory as possible!</a:t>
            </a:r>
            <a:endParaRPr lang="en-US" dirty="0"/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35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D64A196-F4DD-9889-9A99-D7B030EB0836}"/>
              </a:ext>
            </a:extLst>
          </p:cNvPr>
          <p:cNvSpPr/>
          <p:nvPr/>
        </p:nvSpPr>
        <p:spPr>
          <a:xfrm>
            <a:off x="756356" y="1693333"/>
            <a:ext cx="7676444" cy="1016000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1DF6-26D4-D3BA-0F5D-663F30B8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6A629C70-7C46-2FF8-3DDB-785C18919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06948B49-AFB9-AF28-55E6-2D42EDD34E4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39227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dirty="0"/>
              <a:t>Documenting your code provides a way of making you code </a:t>
            </a:r>
            <a:r>
              <a:rPr dirty="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rPr>
              <a:t>usable for future you and others 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Comments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(#): describe what a line (or multiple lines of code do); notes to self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Function/method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purpose of function + params / return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Module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what’s in this file</a:t>
            </a:r>
            <a:endParaRPr lang="da-DK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da-DK" dirty="0"/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Accessible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via </a:t>
            </a: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mouse-overs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in IDE or </a:t>
            </a:r>
            <a:r>
              <a:rPr lang="da-DK" dirty="0" err="1">
                <a:solidFill>
                  <a:srgbClr val="000000"/>
                </a:solidFill>
                <a:latin typeface="Courier"/>
                <a:sym typeface="Avenir Book"/>
              </a:rPr>
              <a:t>help</a:t>
            </a:r>
            <a:r>
              <a:rPr lang="da-DK" dirty="0">
                <a:solidFill>
                  <a:srgbClr val="000000"/>
                </a:solidFill>
                <a:latin typeface="Courier"/>
                <a:sym typeface="Avenir Book"/>
              </a:rPr>
              <a:t>(OBJECT)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.</a:t>
            </a:r>
            <a:endParaRPr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D6CFFE8D-92ED-28F2-E4B5-893E8E9594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954" name="Rectangle 4">
            <a:extLst>
              <a:ext uri="{FF2B5EF4-FFF2-40B4-BE49-F238E27FC236}">
                <a16:creationId xmlns:a16="http://schemas.microsoft.com/office/drawing/2014/main" id="{28B00C40-99E8-2FA2-B036-168A0484C46B}"/>
              </a:ext>
            </a:extLst>
          </p:cNvPr>
          <p:cNvSpPr/>
          <p:nvPr/>
        </p:nvSpPr>
        <p:spPr>
          <a:xfrm>
            <a:off x="4569686" y="1490177"/>
            <a:ext cx="3705214" cy="138499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""" Module docstring """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/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chemeClr val="tx1"/>
                </a:solidFill>
              </a:rPr>
              <a:t>add</a:t>
            </a:r>
            <a:r>
              <a:rPr lang="de-DE" b="1" dirty="0">
                <a:solidFill>
                  <a:schemeClr val="tx1"/>
                </a:solidFill>
              </a:rPr>
              <a:t>_</a:t>
            </a:r>
            <a:r>
              <a:rPr lang="de-DE" b="1" dirty="0" err="1">
                <a:solidFill>
                  <a:schemeClr val="tx1"/>
                </a:solidFill>
              </a:rPr>
              <a:t>points</a:t>
            </a:r>
            <a:r>
              <a:rPr b="1" dirty="0">
                <a:solidFill>
                  <a:schemeClr val="tx1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points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en-US" b="1" dirty="0" err="1">
                <a:solidFill>
                  <a:srgbClr val="FF9300"/>
                </a:solidFill>
              </a:rPr>
              <a:t>extra</a:t>
            </a:r>
            <a:r>
              <a:rPr b="1" dirty="0" err="1">
                <a:solidFill>
                  <a:srgbClr val="FF9300"/>
                </a:solidFill>
              </a:rPr>
              <a:t>_points</a:t>
            </a:r>
            <a:r>
              <a:rPr b="1" dirty="0">
                <a:solidFill>
                  <a:schemeClr val="tx1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55A939"/>
                </a:solidFill>
              </a:rPr>
              <a:t>""" Function docstring."""</a:t>
            </a:r>
            <a:endParaRPr b="1" dirty="0">
              <a:solidFill>
                <a:srgbClr val="E0E0E0"/>
              </a:solidFill>
            </a:endParaRPr>
          </a:p>
          <a:p>
            <a:pPr>
              <a:defRPr sz="1200">
                <a:solidFill>
                  <a:srgbClr val="448AD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# comment</a:t>
            </a:r>
          </a:p>
          <a:p>
            <a:pPr>
              <a:defRPr sz="12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chemeClr val="tx1"/>
                </a:solidFill>
              </a:rPr>
              <a:t>points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+=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extra_points</a:t>
            </a:r>
            <a:endParaRPr b="1" dirty="0">
              <a:solidFill>
                <a:schemeClr val="tx1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375F"/>
                </a:solidFill>
              </a:rPr>
              <a:t>return</a:t>
            </a:r>
            <a:r>
              <a:rPr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points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F991A9-4776-CFBE-2074-F47C2645F465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44613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819A-3E2C-BBAE-3E63-3ED5D55E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336-9797-C520-9C2C-FE2F31463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91920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PEP257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EC13-FF5D-5781-3FA0-D51C3AB40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Docstring conventions [3]</a:t>
            </a:r>
          </a:p>
          <a:p>
            <a:endParaRPr lang="en-US" sz="1050" dirty="0"/>
          </a:p>
          <a:p>
            <a:r>
              <a:rPr lang="en-US" sz="1800" dirty="0"/>
              <a:t>You guessed it…guidelines for docstrings.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What verb tense should I use for one-liner docstrings?</a:t>
            </a:r>
          </a:p>
          <a:p>
            <a:pPr lvl="1"/>
            <a:r>
              <a:rPr lang="en-US" sz="1800" dirty="0"/>
              <a:t>What indentation should I use within a docstring?</a:t>
            </a:r>
          </a:p>
          <a:p>
            <a:pPr lvl="1"/>
            <a:r>
              <a:rPr lang="en-US" sz="1800" dirty="0"/>
              <a:t>Etc.</a:t>
            </a:r>
          </a:p>
          <a:p>
            <a:endParaRPr lang="en-US" sz="1800" dirty="0"/>
          </a:p>
          <a:p>
            <a:r>
              <a:rPr lang="en-US" sz="1800" dirty="0"/>
              <a:t>I will </a:t>
            </a:r>
            <a:r>
              <a:rPr lang="en-US" sz="1800" i="1" dirty="0"/>
              <a:t>not</a:t>
            </a:r>
            <a:r>
              <a:rPr lang="en-US" sz="1800" dirty="0"/>
              <a:t> drag you through PEP257.</a:t>
            </a:r>
          </a:p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953A-6F9B-D033-1D4B-3D65A16954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B45E6213-FB40-332C-A1C9-9120CE86A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324317" y="442640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0A093F-EAC7-CE72-61D8-B335C36E9107}"/>
              </a:ext>
            </a:extLst>
          </p:cNvPr>
          <p:cNvSpPr/>
          <p:nvPr/>
        </p:nvSpPr>
        <p:spPr>
          <a:xfrm>
            <a:off x="5719645" y="173258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119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2F2B-F7B0-E9D8-2AD1-417BD44B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3BBD3B-2309-22C0-A4E0-8EA57C918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93068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 err="1"/>
              <a:t>Overloaded</a:t>
            </a:r>
            <a:endParaRPr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BC713D9-9934-553D-E14E-920FF7CB0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We have three new PEPs…</a:t>
            </a:r>
          </a:p>
          <a:p>
            <a:pPr lvl="1"/>
            <a:r>
              <a:rPr lang="en-US" sz="1800" dirty="0"/>
              <a:t>PEP8, PEP257 and PEP484.</a:t>
            </a:r>
          </a:p>
          <a:p>
            <a:endParaRPr lang="en-US" sz="1800" dirty="0"/>
          </a:p>
          <a:p>
            <a:r>
              <a:rPr lang="en-US" sz="1800" dirty="0"/>
              <a:t>Remembering all these rules is too much.</a:t>
            </a:r>
          </a:p>
          <a:p>
            <a:pPr marL="558787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Static analysis tools!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9141456-32AF-337C-B110-11333013F0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12" name="Picture 2" descr="Dizzy 2 (Animation GIF)">
            <a:extLst>
              <a:ext uri="{FF2B5EF4-FFF2-40B4-BE49-F238E27FC236}">
                <a16:creationId xmlns:a16="http://schemas.microsoft.com/office/drawing/2014/main" id="{BD009590-F1A9-51D8-7975-A68FAEF8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77" y="1605280"/>
            <a:ext cx="3838532" cy="3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0EBED245-D26C-46D6-136C-EF1B0C04AA50}"/>
              </a:ext>
            </a:extLst>
          </p:cNvPr>
          <p:cNvSpPr txBox="1"/>
          <p:nvPr/>
        </p:nvSpPr>
        <p:spPr>
          <a:xfrm>
            <a:off x="8087360" y="1998133"/>
            <a:ext cx="29110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[6]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CC139F-4BE1-F2D1-7FC8-BF83FB9D6A5F}"/>
              </a:ext>
            </a:extLst>
          </p:cNvPr>
          <p:cNvSpPr/>
          <p:nvPr/>
        </p:nvSpPr>
        <p:spPr>
          <a:xfrm>
            <a:off x="7608712" y="536785"/>
            <a:ext cx="982132" cy="43278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Skip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F3991F-B34D-3B68-0FD7-F174408D53B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0247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364A-4746-4FE5-6215-5EA02632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EE0004D4-8699-787B-119A-FC43BDC75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F8C7E4FB-0C0D-A2A3-98BD-372ADC3E993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E4B91F2E-8EBA-9173-A514-A0FA66983BC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E3738D-E052-E974-3478-526F35F68BB4}"/>
              </a:ext>
            </a:extLst>
          </p:cNvPr>
          <p:cNvSpPr txBox="1">
            <a:spLocks/>
          </p:cNvSpPr>
          <p:nvPr/>
        </p:nvSpPr>
        <p:spPr>
          <a:xfrm>
            <a:off x="4610069" y="969574"/>
            <a:ext cx="3655487" cy="345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PEP257: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pydocstyle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PEP257.</a:t>
            </a:r>
          </a:p>
          <a:p>
            <a:pPr marL="623888" lvl="1" indent="-26828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 err="1">
                <a:latin typeface="Courier"/>
              </a:rPr>
              <a:t>autoDocstring</a:t>
            </a:r>
            <a:r>
              <a:rPr lang="en-US" sz="14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VS code plug-in to auto-generate docstring based on inputs, outputs.</a:t>
            </a:r>
          </a:p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PEP484: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mypy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type checker for Python.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PEP484 (and more).</a:t>
            </a:r>
            <a:endParaRPr lang="en-US" sz="1600" dirty="0"/>
          </a:p>
          <a:p>
            <a:pPr marL="795507" lvl="1" indent="-263137" defTabSz="676655" hangingPunct="1">
              <a:spcBef>
                <a:spcPts val="400"/>
              </a:spcBef>
              <a:buSzPts val="1400"/>
              <a:defRPr sz="1480"/>
            </a:pPr>
            <a:endParaRPr lang="en-US" sz="1600" dirty="0"/>
          </a:p>
        </p:txBody>
      </p:sp>
      <p:pic>
        <p:nvPicPr>
          <p:cNvPr id="5" name="Picture 4" descr="A heart with a sad face&#10;&#10;Description automatically generated">
            <a:extLst>
              <a:ext uri="{FF2B5EF4-FFF2-40B4-BE49-F238E27FC236}">
                <a16:creationId xmlns:a16="http://schemas.microsoft.com/office/drawing/2014/main" id="{CD0515C3-7E97-7DB4-444E-EE24597C7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2357040" y="1158881"/>
            <a:ext cx="436600" cy="471788"/>
          </a:xfrm>
          <a:prstGeom prst="rect">
            <a:avLst/>
          </a:prstGeom>
        </p:spPr>
      </p:pic>
      <p:pic>
        <p:nvPicPr>
          <p:cNvPr id="6" name="Picture 5" descr="A heart with a sad face&#10;&#10;Description automatically generated">
            <a:extLst>
              <a:ext uri="{FF2B5EF4-FFF2-40B4-BE49-F238E27FC236}">
                <a16:creationId xmlns:a16="http://schemas.microsoft.com/office/drawing/2014/main" id="{4EB8E7FA-092C-CB34-793E-464A49C7D8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6798387" y="2126600"/>
            <a:ext cx="378314" cy="40880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2CDAC2-72C9-4C41-21F8-758DD55371FA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BC2BED-905A-3CD4-970C-17BBCF2791E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31008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3726-3D9F-2A2E-0713-7DEDAA61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4A3490D-9D43-AC6B-812D-7FA3659CD8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0B37D0-7CD8-9B50-8D46-BDC86B52D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377022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#1</a:t>
            </a:r>
            <a:endParaRPr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D988E1-2076-C0ED-6AF6-28336CBC5EA1}"/>
              </a:ext>
            </a:extLst>
          </p:cNvPr>
          <p:cNvSpPr/>
          <p:nvPr/>
        </p:nvSpPr>
        <p:spPr>
          <a:xfrm>
            <a:off x="435801" y="615748"/>
            <a:ext cx="4346713" cy="409342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chemeClr val="tx1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r>
              <a:rPr lang="de-DE" b="1" dirty="0">
                <a:solidFill>
                  <a:schemeClr val="tx1"/>
                </a:solidFill>
              </a:rPr>
              <a:t>: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chemeClr val="tx1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.name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endParaRPr lang="de-DE" b="1" dirty="0">
              <a:solidFill>
                <a:schemeClr val="tx1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endParaRPr lang="en-US" b="1" dirty="0">
              <a:solidFill>
                <a:schemeClr val="tx1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FORBIDDEN_TOPIC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tx1"/>
                </a:solidFill>
              </a:rPr>
              <a:t>toppings</a:t>
            </a:r>
            <a:r>
              <a:rPr b="1" dirty="0">
                <a:solidFill>
                  <a:schemeClr val="tx1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    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hawaii.add_toppings</a:t>
            </a:r>
            <a:r>
              <a:rPr lang="en-US" b="1" dirty="0">
                <a:solidFill>
                  <a:schemeClr val="tx1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chemeClr val="tx1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 err="1">
                <a:solidFill>
                  <a:schemeClr val="tx1"/>
                </a:solidFill>
              </a:rPr>
              <a:t>hawaii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chemeClr val="tx1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AAD89-99B1-2DD4-D6A8-E577821B404A}"/>
              </a:ext>
            </a:extLst>
          </p:cNvPr>
          <p:cNvSpPr/>
          <p:nvPr/>
        </p:nvSpPr>
        <p:spPr>
          <a:xfrm>
            <a:off x="5104493" y="804267"/>
            <a:ext cx="3025083" cy="1169549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8000" marR="0" algn="l" defTabSz="914400" rtl="0" fontAlgn="auto" latinLnBrk="0" hangingPunct="0">
              <a:buClrTx/>
              <a:buSzTx/>
              <a:tabLst/>
            </a:pP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AAA7D7-9303-88AF-D0BD-46E3DD38C7D3}"/>
              </a:ext>
            </a:extLst>
          </p:cNvPr>
          <p:cNvSpPr/>
          <p:nvPr/>
        </p:nvSpPr>
        <p:spPr>
          <a:xfrm>
            <a:off x="5104492" y="2220793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42F37D8-25CF-7CC6-FC8B-64E62890F8C5}"/>
              </a:ext>
            </a:extLst>
          </p:cNvPr>
          <p:cNvSpPr/>
          <p:nvPr/>
        </p:nvSpPr>
        <p:spPr>
          <a:xfrm>
            <a:off x="5104492" y="2764201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76102C4-0137-8B1C-8FB4-AF0172EF175B}"/>
              </a:ext>
            </a:extLst>
          </p:cNvPr>
          <p:cNvSpPr/>
          <p:nvPr/>
        </p:nvSpPr>
        <p:spPr>
          <a:xfrm>
            <a:off x="5104493" y="4035892"/>
            <a:ext cx="3025083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</p:spTree>
    <p:extLst>
      <p:ext uri="{BB962C8B-B14F-4D97-AF65-F5344CB8AC3E}">
        <p14:creationId xmlns:p14="http://schemas.microsoft.com/office/powerpoint/2010/main" val="624690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3008489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242F7B-B13F-DC6F-1F0B-F26ACF81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2517376"/>
            <a:ext cx="543897" cy="5579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4EC4A9E-8067-6E0D-4C65-BBE94EF6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3600" y="3178858"/>
            <a:ext cx="543897" cy="5579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3655AB-59D2-E9B0-30C9-5FA0F81FDA51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90893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Extra material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Keeping track of docstrings</a:t>
            </a:r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Most commonly used hosting websites: facilitate building, versioning, and hosting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github.io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readthedocs.org</a:t>
            </a:r>
          </a:p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Automate documentation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/>
              </a:rPr>
              <a:t>Sphinx</a:t>
            </a:r>
            <a:r>
              <a:t>: a package to collect docstrings and create a nicely formatted documentation website</a:t>
            </a:r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da-DK" dirty="0"/>
              <a:t>References</a:t>
            </a:r>
            <a:endParaRPr dirty="0"/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DiSessa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Andrea A.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Changing minds: Computers, learning, and literacy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Mit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Press, 2000.</a:t>
            </a: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2"/>
              </a:rPr>
              <a:t>PEP 8 – Style Guide for Python Code | peps.python.org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3"/>
              </a:rPr>
              <a:t>PEP 257 – Docstring Conventions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4"/>
              </a:rPr>
              <a:t>PEP 484 – Type Hints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5"/>
              </a:rPr>
              <a:t>Example NumPy Style Python Docstrings</a:t>
            </a:r>
            <a:endParaRPr lang="en-US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6"/>
              </a:rPr>
              <a:t>Dizzy 2 (Animation GIF) by </a:t>
            </a:r>
            <a:r>
              <a:rPr lang="en-US" sz="1600" dirty="0" err="1">
                <a:hlinkClick r:id="rId6"/>
              </a:rPr>
              <a:t>QToons</a:t>
            </a:r>
            <a:r>
              <a:rPr lang="en-US" sz="1600" dirty="0">
                <a:hlinkClick r:id="rId6"/>
              </a:rPr>
              <a:t> on DeviantArt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endParaRPr sz="1600" dirty="0"/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31186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  <p:sp>
        <p:nvSpPr>
          <p:cNvPr id="1036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00000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usability features: 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1) separate, individually usable projects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>
                <a:solidFill>
                  <a:srgbClr val="000003"/>
                </a:solidFill>
              </a:defRPr>
            </a:pPr>
            <a:r>
              <a:t>virtual environments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3B81BB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2) clean folder and file structure</a:t>
            </a:r>
          </a:p>
          <a:p>
            <a:pPr marL="896111" indent="-348488" defTabSz="896111">
              <a:spcBef>
                <a:spcPts val="500"/>
              </a:spcBef>
              <a:buSzPts val="1700"/>
              <a:buChar char="‣"/>
              <a:defRPr sz="1764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>
                <a:solidFill>
                  <a:srgbClr val="000003"/>
                </a:solidFill>
                <a:latin typeface="Avenir Book"/>
                <a:ea typeface="Avenir Book"/>
                <a:cs typeface="Avenir Book"/>
                <a:sym typeface="Avenir Book"/>
              </a:rPr>
              <a:t>standard Python package structure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8B82D2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3) error-free importing of code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editable pip installation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AB81C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4) readability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documentation, typing, naming</a:t>
            </a:r>
          </a:p>
        </p:txBody>
      </p:sp>
      <p:sp>
        <p:nvSpPr>
          <p:cNvPr id="1037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55350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Contents</a:t>
            </a:r>
          </a:p>
        </p:txBody>
      </p:sp>
      <p:pic>
        <p:nvPicPr>
          <p:cNvPr id="1038" name="lets_do_it.gif" descr="lets_do_it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13" y="1819544"/>
            <a:ext cx="2915450" cy="2915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1041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https://journals.plos.org/plosbiology/article?id=10.1371/journal.pbio.1001745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https://journals.plos.org/ploscompbiol/article?id=10.1371/journal.pcbi.1005510#pcbi.1005510.ref001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https://goodresearch.dev/</a:t>
            </a:r>
          </a:p>
        </p:txBody>
      </p:sp>
      <p:sp>
        <p:nvSpPr>
          <p:cNvPr id="1042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0522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BC1F8-D72C-679B-DCCE-FCE17BBF0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2A3594D-2C14-4300-FDFE-6B292C9CB2B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BFE5502-32E8-530A-0511-8400038613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82900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en-US" dirty="0"/>
              <a:t>Within-module order</a:t>
            </a:r>
            <a:endParaRPr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8C649C-7F39-6D94-05EC-9BBBDDBFF7A0}"/>
              </a:ext>
            </a:extLst>
          </p:cNvPr>
          <p:cNvSpPr/>
          <p:nvPr/>
        </p:nvSpPr>
        <p:spPr>
          <a:xfrm>
            <a:off x="435801" y="615748"/>
            <a:ext cx="4346713" cy="393954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/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chemeClr val="tx1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/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chemeClr val="tx1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r>
              <a:rPr lang="de-DE" b="1" dirty="0">
                <a:solidFill>
                  <a:schemeClr val="tx1"/>
                </a:solidFill>
              </a:rPr>
              <a:t>: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chemeClr val="tx1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.name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endParaRPr lang="de-DE" b="1" dirty="0">
              <a:solidFill>
                <a:schemeClr val="tx1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endParaRPr lang="en-US" b="1" dirty="0">
              <a:solidFill>
                <a:schemeClr val="tx1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FORBIDDEN_TOPIC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tx1"/>
                </a:solidFill>
              </a:rPr>
              <a:t>toppings</a:t>
            </a:r>
            <a:r>
              <a:rPr b="1" dirty="0">
                <a:solidFill>
                  <a:schemeClr val="tx1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    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chemeClr val="tx1"/>
                </a:solidFill>
              </a:rPr>
              <a:t>hawaii.add_toppings</a:t>
            </a:r>
            <a:r>
              <a:rPr lang="en-US" b="1" dirty="0">
                <a:solidFill>
                  <a:schemeClr val="tx1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chemeClr val="tx1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en-US" b="1" dirty="0" err="1">
                <a:solidFill>
                  <a:schemeClr val="tx1"/>
                </a:solidFill>
              </a:rPr>
              <a:t>hawaii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5E000B4-24E1-53F8-A392-4300098402AB}"/>
              </a:ext>
            </a:extLst>
          </p:cNvPr>
          <p:cNvSpPr/>
          <p:nvPr/>
        </p:nvSpPr>
        <p:spPr>
          <a:xfrm>
            <a:off x="5104493" y="804267"/>
            <a:ext cx="3025083" cy="1169549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8000" marR="0" algn="l" defTabSz="914400" rtl="0" fontAlgn="auto" latinLnBrk="0" hangingPunct="0">
              <a:buClrTx/>
              <a:buSzTx/>
              <a:tabLst/>
            </a:pP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319DDAF-8BAE-746E-BD5D-40C3332674DB}"/>
              </a:ext>
            </a:extLst>
          </p:cNvPr>
          <p:cNvSpPr/>
          <p:nvPr/>
        </p:nvSpPr>
        <p:spPr>
          <a:xfrm>
            <a:off x="5104492" y="2220793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685346-C782-117E-148F-877CE6B675C5}"/>
              </a:ext>
            </a:extLst>
          </p:cNvPr>
          <p:cNvSpPr/>
          <p:nvPr/>
        </p:nvSpPr>
        <p:spPr>
          <a:xfrm>
            <a:off x="5104492" y="2764201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6EA70C-9DA7-0AD1-FC40-F3C5F9DFBBC3}"/>
              </a:ext>
            </a:extLst>
          </p:cNvPr>
          <p:cNvSpPr/>
          <p:nvPr/>
        </p:nvSpPr>
        <p:spPr>
          <a:xfrm>
            <a:off x="5104493" y="4035892"/>
            <a:ext cx="3025083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</p:spTree>
    <p:extLst>
      <p:ext uri="{BB962C8B-B14F-4D97-AF65-F5344CB8AC3E}">
        <p14:creationId xmlns:p14="http://schemas.microsoft.com/office/powerpoint/2010/main" val="50493512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ED78-69E2-4624-68F8-06793A9A3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55F688-E3BB-3F99-C386-00EBF5EA1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#2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2500178-8BDC-1055-E71D-4860A3E9D2EF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 err="1">
                <a:solidFill>
                  <a:schemeClr val="tx1"/>
                </a:solidFill>
              </a:rPr>
              <a:t>forbiddentopping</a:t>
            </a:r>
            <a:r>
              <a:rPr lang="en-US" b="1" dirty="0">
                <a:solidFill>
                  <a:schemeClr val="tx1"/>
                </a:solidFill>
              </a:rPr>
              <a:t>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chemeClr val="tx1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chemeClr val="tx1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.name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endParaRPr lang="de-DE" b="1" dirty="0">
              <a:solidFill>
                <a:schemeClr val="tx1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.toppings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endParaRPr lang="en-US" b="1" dirty="0">
              <a:solidFill>
                <a:schemeClr val="tx1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</a:t>
            </a:r>
            <a:r>
              <a:rPr lang="en-US" b="1" dirty="0" err="1">
                <a:solidFill>
                  <a:schemeClr val="tx1"/>
                </a:solidFill>
              </a:rPr>
              <a:t>.toppings</a:t>
            </a:r>
            <a:r>
              <a:rPr b="1" dirty="0">
                <a:solidFill>
                  <a:schemeClr val="tx1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53177A9-C212-4FBF-0D32-EF28C66C891F}"/>
              </a:ext>
            </a:extLst>
          </p:cNvPr>
          <p:cNvSpPr/>
          <p:nvPr/>
        </p:nvSpPr>
        <p:spPr>
          <a:xfrm>
            <a:off x="4222826" y="1231289"/>
            <a:ext cx="4485372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79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7D3FB-924F-71E3-0790-DBEC6E228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>
            <a:extLst>
              <a:ext uri="{FF2B5EF4-FFF2-40B4-BE49-F238E27FC236}">
                <a16:creationId xmlns:a16="http://schemas.microsoft.com/office/drawing/2014/main" id="{E5659BA0-10D2-CDFC-81D1-12481C56CBFD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chemeClr val="tx1"/>
                </a:solidFill>
              </a:rPr>
              <a:t>FORBIDDEN_TOPIC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chemeClr val="tx1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r>
              <a:rPr lang="de-DE" b="1" dirty="0">
                <a:solidFill>
                  <a:schemeClr val="tx1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chemeClr val="tx1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.name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name</a:t>
            </a:r>
            <a:endParaRPr lang="de-DE" b="1" dirty="0">
              <a:solidFill>
                <a:schemeClr val="tx1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</a:t>
            </a:r>
            <a:r>
              <a:rPr lang="de-DE" b="1" dirty="0" err="1">
                <a:solidFill>
                  <a:schemeClr val="tx1"/>
                </a:solidFill>
              </a:rPr>
              <a:t>.toppings</a:t>
            </a:r>
            <a:r>
              <a:rPr lang="de-DE" b="1" dirty="0">
                <a:solidFill>
                  <a:schemeClr val="tx1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chemeClr val="tx1"/>
                </a:solidFill>
              </a:rPr>
              <a:t>toppings</a:t>
            </a:r>
            <a:endParaRPr lang="en-US" b="1" dirty="0">
              <a:solidFill>
                <a:schemeClr val="tx1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chemeClr val="tx1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 err="1">
                <a:solidFill>
                  <a:schemeClr val="tx1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</a:t>
            </a:r>
            <a:r>
              <a:rPr lang="en-US" b="1" dirty="0" err="1">
                <a:solidFill>
                  <a:schemeClr val="tx1"/>
                </a:solidFill>
              </a:rPr>
              <a:t>.toppings</a:t>
            </a:r>
            <a:r>
              <a:rPr b="1" dirty="0">
                <a:solidFill>
                  <a:schemeClr val="tx1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chemeClr val="tx1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7EB6559-81A8-2295-37DD-C27C09EE6138}"/>
              </a:ext>
            </a:extLst>
          </p:cNvPr>
          <p:cNvSpPr/>
          <p:nvPr/>
        </p:nvSpPr>
        <p:spPr>
          <a:xfrm>
            <a:off x="4222826" y="1236474"/>
            <a:ext cx="4485372" cy="55399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2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FORBIDDEN_TOPIC</a:t>
            </a:r>
            <a:r>
              <a:rPr lang="en-US" b="1" dirty="0">
                <a:solidFill>
                  <a:schemeClr val="tx1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chemeClr val="tx1"/>
                </a:solidFill>
              </a:rPr>
              <a:t>,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chemeClr val="accent4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D4FAFD5-1ABA-49B0-4B3E-DFD8CA245467}"/>
              </a:ext>
            </a:extLst>
          </p:cNvPr>
          <p:cNvSpPr txBox="1">
            <a:spLocks/>
          </p:cNvSpPr>
          <p:nvPr/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t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/>
              <a:t>Variable format</a:t>
            </a:r>
            <a:endParaRPr lang="en-US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7CFC09A-B2D7-A45C-B8B8-50E23D5A44A3}"/>
              </a:ext>
            </a:extLst>
          </p:cNvPr>
          <p:cNvSpPr/>
          <p:nvPr/>
        </p:nvSpPr>
        <p:spPr>
          <a:xfrm>
            <a:off x="4700232" y="1961263"/>
            <a:ext cx="3603706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SCREAMING SNAKE_CASE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E4F2474-3635-DBD8-6CD7-F14D8E84DE9C}"/>
              </a:ext>
            </a:extLst>
          </p:cNvPr>
          <p:cNvSpPr/>
          <p:nvPr/>
        </p:nvSpPr>
        <p:spPr>
          <a:xfrm>
            <a:off x="4700232" y="2605472"/>
            <a:ext cx="3603706" cy="2031323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CamelCase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func_name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 in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variables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“_“</a:t>
            </a: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cafeful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completion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36961316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/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/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Code smell #3</a:t>
            </a:r>
            <a:endParaRPr dirty="0"/>
          </a:p>
        </p:txBody>
      </p:sp>
      <p:sp>
        <p:nvSpPr>
          <p:cNvPr id="976" name="Text Placeholder 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45719-C8AD-5FC0-1FC6-E1DEDA94102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2429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41660-DDB8-2E18-7702-57F0068A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>
            <a:extLst>
              <a:ext uri="{FF2B5EF4-FFF2-40B4-BE49-F238E27FC236}">
                <a16:creationId xmlns:a16="http://schemas.microsoft.com/office/drawing/2014/main" id="{3A223C46-9164-07BD-2C7B-62645C4E9E01}"/>
              </a:ext>
            </a:extLst>
          </p:cNvPr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>
            <a:extLst>
              <a:ext uri="{FF2B5EF4-FFF2-40B4-BE49-F238E27FC236}">
                <a16:creationId xmlns:a16="http://schemas.microsoft.com/office/drawing/2014/main" id="{AB72B6AF-B07B-0A80-296E-80F3065EC17C}"/>
              </a:ext>
            </a:extLst>
          </p:cNvPr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>
            <a:extLst>
              <a:ext uri="{FF2B5EF4-FFF2-40B4-BE49-F238E27FC236}">
                <a16:creationId xmlns:a16="http://schemas.microsoft.com/office/drawing/2014/main" id="{E3F91ED6-9201-5656-B155-808327951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445C149-AA7A-EF0F-5612-4D152DDDA4B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7820B96A-E55E-AA48-2329-3AEDF01239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B9B91E-B0AA-B526-734B-3992850CF20D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76907D1-A081-0F5E-7885-D74A1E97969B}"/>
              </a:ext>
            </a:extLst>
          </p:cNvPr>
          <p:cNvSpPr/>
          <p:nvPr/>
        </p:nvSpPr>
        <p:spPr>
          <a:xfrm>
            <a:off x="6932315" y="1860166"/>
            <a:ext cx="1528642" cy="64633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b="1" dirty="0">
                <a:solidFill>
                  <a:srgbClr val="FFFFFF"/>
                </a:solidFill>
              </a:rPr>
              <a:t>dd(</a:t>
            </a:r>
            <a:r>
              <a:rPr lang="de-DE" b="1" dirty="0">
                <a:solidFill>
                  <a:srgbClr val="FF9300"/>
                </a:solidFill>
              </a:rPr>
              <a:t>p, </a:t>
            </a:r>
            <a:r>
              <a:rPr lang="en-US" b="1" dirty="0">
                <a:solidFill>
                  <a:srgbClr val="FF9300"/>
                </a:solidFill>
              </a:rPr>
              <a:t>e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x = p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e</a:t>
            </a:r>
            <a:endParaRPr b="1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375F"/>
                </a:solidFill>
              </a:rPr>
              <a:t>return</a:t>
            </a:r>
            <a:r>
              <a:rPr b="1" dirty="0"/>
              <a:t> </a:t>
            </a:r>
            <a:r>
              <a:rPr lang="en-US" b="1" dirty="0"/>
              <a:t>x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865565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theme/theme1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3027</Words>
  <Application>Microsoft Macintosh PowerPoint</Application>
  <PresentationFormat>Bildschirmpräsentation (16:9)</PresentationFormat>
  <Paragraphs>593</Paragraphs>
  <Slides>45</Slides>
  <Notes>28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Avenir Book</vt:lpstr>
      <vt:lpstr>Avenir Heavy</vt:lpstr>
      <vt:lpstr>Courier</vt:lpstr>
      <vt:lpstr>Courier New</vt:lpstr>
      <vt:lpstr>Helvetica</vt:lpstr>
      <vt:lpstr>Roboto</vt:lpstr>
      <vt:lpstr>Wingdings</vt:lpstr>
      <vt:lpstr>Jacquenetta template</vt:lpstr>
      <vt:lpstr>1_Jacquenetta template</vt:lpstr>
      <vt:lpstr>PowerPoint-Präsentation</vt:lpstr>
      <vt:lpstr>PowerPoint-Präsentation</vt:lpstr>
      <vt:lpstr>Motivation</vt:lpstr>
      <vt:lpstr>Code smell #1</vt:lpstr>
      <vt:lpstr>Within-module order</vt:lpstr>
      <vt:lpstr>Code smell #2</vt:lpstr>
      <vt:lpstr>PowerPoint-Präsentation</vt:lpstr>
      <vt:lpstr>Code smell #3</vt:lpstr>
      <vt:lpstr>Variable names</vt:lpstr>
      <vt:lpstr>Code smells #4, #5, #6</vt:lpstr>
      <vt:lpstr>Notes</vt:lpstr>
      <vt:lpstr>Variable names</vt:lpstr>
      <vt:lpstr>Single responsibility principle</vt:lpstr>
      <vt:lpstr>Reduce code complexity</vt:lpstr>
      <vt:lpstr>Reduce code complexity II</vt:lpstr>
      <vt:lpstr>Magic numbers</vt:lpstr>
      <vt:lpstr>Towards self-explanatory code</vt:lpstr>
      <vt:lpstr>Code smells</vt:lpstr>
      <vt:lpstr>Code smells</vt:lpstr>
      <vt:lpstr>Code smell # 8</vt:lpstr>
      <vt:lpstr>Towards a more efficient setup</vt:lpstr>
      <vt:lpstr>Last words of wisdom</vt:lpstr>
      <vt:lpstr>PowerPoint-Präsentation</vt:lpstr>
      <vt:lpstr>PowerPoint-Präsentation</vt:lpstr>
      <vt:lpstr>Motivation</vt:lpstr>
      <vt:lpstr>Accessibility</vt:lpstr>
      <vt:lpstr>What is PEP</vt:lpstr>
      <vt:lpstr>PEP8</vt:lpstr>
      <vt:lpstr>Investigate PEP8</vt:lpstr>
      <vt:lpstr>Anything interesting?</vt:lpstr>
      <vt:lpstr>Tools to help</vt:lpstr>
      <vt:lpstr>Typing</vt:lpstr>
      <vt:lpstr>Typing</vt:lpstr>
      <vt:lpstr>Accessibility</vt:lpstr>
      <vt:lpstr>Documentation</vt:lpstr>
      <vt:lpstr>Documentation</vt:lpstr>
      <vt:lpstr>PEP257</vt:lpstr>
      <vt:lpstr>Overloaded</vt:lpstr>
      <vt:lpstr>Tools to help</vt:lpstr>
      <vt:lpstr>Accessibility</vt:lpstr>
      <vt:lpstr>PowerPoint-Präsentation</vt:lpstr>
      <vt:lpstr>Keeping track of docstrings</vt:lpstr>
      <vt:lpstr>References</vt:lpstr>
      <vt:lpstr>Contents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132</cp:revision>
  <dcterms:modified xsi:type="dcterms:W3CDTF">2025-07-02T16:02:27Z</dcterms:modified>
</cp:coreProperties>
</file>